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310" r:id="rId2"/>
    <p:sldId id="309" r:id="rId3"/>
    <p:sldId id="287" r:id="rId4"/>
    <p:sldId id="288" r:id="rId5"/>
    <p:sldId id="289" r:id="rId6"/>
    <p:sldId id="290" r:id="rId7"/>
    <p:sldId id="291" r:id="rId8"/>
    <p:sldId id="296" r:id="rId9"/>
    <p:sldId id="297" r:id="rId10"/>
    <p:sldId id="284" r:id="rId11"/>
    <p:sldId id="279" r:id="rId12"/>
    <p:sldId id="281" r:id="rId13"/>
    <p:sldId id="257" r:id="rId14"/>
    <p:sldId id="258" r:id="rId15"/>
    <p:sldId id="259" r:id="rId16"/>
    <p:sldId id="260" r:id="rId17"/>
    <p:sldId id="285" r:id="rId18"/>
    <p:sldId id="262" r:id="rId19"/>
    <p:sldId id="286" r:id="rId20"/>
    <p:sldId id="263" r:id="rId21"/>
    <p:sldId id="265" r:id="rId22"/>
    <p:sldId id="266" r:id="rId23"/>
    <p:sldId id="267" r:id="rId24"/>
    <p:sldId id="278" r:id="rId25"/>
    <p:sldId id="298" r:id="rId26"/>
    <p:sldId id="299" r:id="rId27"/>
    <p:sldId id="256" r:id="rId28"/>
    <p:sldId id="300" r:id="rId29"/>
    <p:sldId id="301" r:id="rId30"/>
    <p:sldId id="302" r:id="rId31"/>
    <p:sldId id="303" r:id="rId32"/>
    <p:sldId id="261" r:id="rId33"/>
    <p:sldId id="304" r:id="rId34"/>
    <p:sldId id="305" r:id="rId35"/>
    <p:sldId id="264" r:id="rId36"/>
    <p:sldId id="306" r:id="rId37"/>
    <p:sldId id="307" r:id="rId3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9"/>
    <p:restoredTop sz="95743"/>
  </p:normalViewPr>
  <p:slideViewPr>
    <p:cSldViewPr snapToGrid="0" snapToObjects="1">
      <p:cViewPr varScale="1">
        <p:scale>
          <a:sx n="107" d="100"/>
          <a:sy n="107" d="100"/>
        </p:scale>
        <p:origin x="7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E9876-06AA-D442-9FFB-0548894CCF85}" type="datetimeFigureOut">
              <a:rPr kumimoji="1" lang="zh-TW" altLang="en-US" smtClean="0"/>
              <a:t>2021/12/11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62930-3FD1-514F-82E9-DEF20551A2D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141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So,</a:t>
            </a:r>
            <a:r>
              <a:rPr kumimoji="1" lang="en-US" altLang="zh-TW" baseline="0" dirty="0"/>
              <a:t> we adopted the multiple deviant oddball paradigm, and assign the third tone yi3 as the standard, first tone as the large deviant, and the second tone as the small deviant. </a:t>
            </a:r>
          </a:p>
          <a:p>
            <a:endParaRPr kumimoji="1" lang="en-US" altLang="zh-TW" baseline="0" dirty="0"/>
          </a:p>
          <a:p>
            <a:r>
              <a:rPr kumimoji="1" lang="en-US" altLang="zh-TW" sz="1200" dirty="0">
                <a:latin typeface="Arial" charset="0"/>
                <a:ea typeface="新細明體" pitchFamily="18" charset="-120"/>
              </a:rPr>
              <a:t>Data from awake 6-month-old infants: the large deviant starts to show an adult-like MMN while the small deviant revealed a P-MMR. </a:t>
            </a:r>
            <a:endParaRPr kumimoji="1" lang="en-US" altLang="zh-TW" baseline="0" dirty="0"/>
          </a:p>
          <a:p>
            <a:endParaRPr kumimoji="1" lang="en-US" altLang="zh-TW" baseline="0" dirty="0"/>
          </a:p>
          <a:p>
            <a:r>
              <a:rPr kumimoji="1" lang="en-US" altLang="zh-TW" sz="1200" dirty="0">
                <a:latin typeface="Arial" charset="0"/>
                <a:ea typeface="新細明體" pitchFamily="18" charset="-120"/>
              </a:rPr>
              <a:t>children with or without dyslexia. Results demonstrated that the age-matched control</a:t>
            </a:r>
          </a:p>
          <a:p>
            <a:r>
              <a:rPr kumimoji="1" lang="en-US" altLang="zh-TW" sz="1200" dirty="0">
                <a:latin typeface="Arial" charset="0"/>
                <a:ea typeface="新細明體" pitchFamily="18" charset="-120"/>
              </a:rPr>
              <a:t>group showed a significantly enhanced MMN to the across-category deviants</a:t>
            </a:r>
          </a:p>
          <a:p>
            <a:r>
              <a:rPr kumimoji="1" lang="en-US" altLang="zh-TW" sz="1200" dirty="0">
                <a:latin typeface="Arial" charset="0"/>
                <a:ea typeface="新細明體" pitchFamily="18" charset="-120"/>
              </a:rPr>
              <a:t>compared with the within-category deviants, whereas children with dyslexia did not</a:t>
            </a:r>
          </a:p>
          <a:p>
            <a:r>
              <a:rPr kumimoji="1" lang="en-US" altLang="zh-TW" sz="1200" dirty="0">
                <a:latin typeface="Arial" charset="0"/>
                <a:ea typeface="新細明體" pitchFamily="18" charset="-120"/>
              </a:rPr>
              <a:t>show such effects. The enhanced MMN elicited by across-category tonal contrast</a:t>
            </a:r>
          </a:p>
          <a:p>
            <a:r>
              <a:rPr kumimoji="1" lang="en-US" altLang="zh-TW" sz="1200" dirty="0">
                <a:latin typeface="Arial" charset="0"/>
                <a:ea typeface="新細明體" pitchFamily="18" charset="-120"/>
              </a:rPr>
              <a:t>indicate that 10-year-old typically developing Mandarin-speaking children have</a:t>
            </a:r>
          </a:p>
          <a:p>
            <a:r>
              <a:rPr kumimoji="1" lang="en-US" altLang="zh-TW" sz="1200" dirty="0">
                <a:latin typeface="Arial" charset="0"/>
                <a:ea typeface="新細明體" pitchFamily="18" charset="-120"/>
              </a:rPr>
              <a:t>formed phonological representations of lexical tones similar to adults. Lee et al. (2012)</a:t>
            </a:r>
          </a:p>
          <a:p>
            <a:r>
              <a:rPr kumimoji="1" lang="en-US" altLang="zh-TW" sz="1200" dirty="0">
                <a:latin typeface="Arial" charset="0"/>
                <a:ea typeface="新細明體" pitchFamily="18" charset="-120"/>
              </a:rPr>
              <a:t>measured the MMN to Mandarin lexical tones, initial consonants, and vowels in 4- to</a:t>
            </a:r>
          </a:p>
          <a:p>
            <a:r>
              <a:rPr kumimoji="1" lang="en-US" altLang="zh-TW" sz="1200" dirty="0">
                <a:latin typeface="Arial" charset="0"/>
                <a:ea typeface="新細明體" pitchFamily="18" charset="-120"/>
              </a:rPr>
              <a:t>6-year-old preschoolers in the two-deviant oddball paradigm to investigate how age,</a:t>
            </a:r>
          </a:p>
          <a:p>
            <a:r>
              <a:rPr kumimoji="1" lang="en-US" altLang="zh-TW" sz="1200" dirty="0">
                <a:latin typeface="Arial" charset="0"/>
                <a:ea typeface="新細明體" pitchFamily="18" charset="-120"/>
              </a:rPr>
              <a:t>phonological saliency, and deviance size affect the presence of MMN and p-MMR.</a:t>
            </a:r>
          </a:p>
          <a:p>
            <a:r>
              <a:rPr kumimoji="1" lang="en-US" altLang="zh-TW" sz="1200" dirty="0">
                <a:latin typeface="Arial" charset="0"/>
                <a:ea typeface="新細明體" pitchFamily="18" charset="-120"/>
              </a:rPr>
              <a:t>Results showed that for the compulsory elements of Mandarin syllables, i.e. lexical</a:t>
            </a:r>
          </a:p>
          <a:p>
            <a:r>
              <a:rPr kumimoji="1" lang="en-US" altLang="zh-TW" sz="1200" dirty="0">
                <a:latin typeface="Arial" charset="0"/>
                <a:ea typeface="新細明體" pitchFamily="18" charset="-120"/>
              </a:rPr>
              <a:t>tones and vowels, the larger deviants elicited adult-like MMNs while the smaller</a:t>
            </a:r>
          </a:p>
          <a:p>
            <a:r>
              <a:rPr kumimoji="1" lang="en-US" altLang="zh-TW" sz="1200" dirty="0">
                <a:latin typeface="Arial" charset="0"/>
                <a:ea typeface="新細明體" pitchFamily="18" charset="-120"/>
              </a:rPr>
              <a:t>deviants elicited p-MMRs. The optional elements of the Mandarin syllables, the initial</a:t>
            </a:r>
          </a:p>
          <a:p>
            <a:r>
              <a:rPr kumimoji="1" lang="en-US" altLang="zh-TW" sz="1200" dirty="0">
                <a:latin typeface="Arial" charset="0"/>
                <a:ea typeface="新細明體" pitchFamily="18" charset="-120"/>
              </a:rPr>
              <a:t>consonant, only elicited p-MMR in preschoolers. The data suggest that the transition</a:t>
            </a:r>
          </a:p>
          <a:p>
            <a:r>
              <a:rPr kumimoji="1" lang="en-US" altLang="zh-TW" sz="1200" dirty="0">
                <a:latin typeface="Arial" charset="0"/>
                <a:ea typeface="新細明體" pitchFamily="18" charset="-120"/>
              </a:rPr>
              <a:t>from p-MMR to adult-like MMN provides information on whether speech perception</a:t>
            </a:r>
          </a:p>
          <a:p>
            <a:r>
              <a:rPr kumimoji="1" lang="en-US" altLang="zh-TW" sz="1200" dirty="0">
                <a:latin typeface="Arial" charset="0"/>
                <a:ea typeface="新細明體" pitchFamily="18" charset="-120"/>
              </a:rPr>
              <a:t>in children becomes mature and automatic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94065-F7ED-4BE5-9949-4C3F6A4156A2}" type="slidenum">
              <a:rPr lang="en-US" altLang="zh-TW" smtClean="0"/>
              <a:pPr>
                <a:defRPr/>
              </a:pPr>
              <a:t>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58500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AA606-0DB6-5840-B40D-3D9CEADE534F}" type="datetimeFigureOut">
              <a:rPr kumimoji="1" lang="zh-TW" altLang="en-US" smtClean="0"/>
              <a:t>2021/12/11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16B7-0A6B-8C4D-B39B-86F7CDB2FEC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51483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AA606-0DB6-5840-B40D-3D9CEADE534F}" type="datetimeFigureOut">
              <a:rPr kumimoji="1" lang="zh-TW" altLang="en-US" smtClean="0"/>
              <a:t>2021/12/11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16B7-0A6B-8C4D-B39B-86F7CDB2FEC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57089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AA606-0DB6-5840-B40D-3D9CEADE534F}" type="datetimeFigureOut">
              <a:rPr kumimoji="1" lang="zh-TW" altLang="en-US" smtClean="0"/>
              <a:t>2021/12/11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16B7-0A6B-8C4D-B39B-86F7CDB2FEC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472501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FBFA01-DB3F-4EAC-A1A6-31DB49828D2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85831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611470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49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424049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AA606-0DB6-5840-B40D-3D9CEADE534F}" type="datetimeFigureOut">
              <a:rPr kumimoji="1" lang="zh-TW" altLang="en-US" smtClean="0"/>
              <a:t>2021/12/11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16B7-0A6B-8C4D-B39B-86F7CDB2FEC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0199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AA606-0DB6-5840-B40D-3D9CEADE534F}" type="datetimeFigureOut">
              <a:rPr kumimoji="1" lang="zh-TW" altLang="en-US" smtClean="0"/>
              <a:t>2021/12/11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16B7-0A6B-8C4D-B39B-86F7CDB2FEC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82261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AA606-0DB6-5840-B40D-3D9CEADE534F}" type="datetimeFigureOut">
              <a:rPr kumimoji="1" lang="zh-TW" altLang="en-US" smtClean="0"/>
              <a:t>2021/12/11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16B7-0A6B-8C4D-B39B-86F7CDB2FEC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2901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AA606-0DB6-5840-B40D-3D9CEADE534F}" type="datetimeFigureOut">
              <a:rPr kumimoji="1" lang="zh-TW" altLang="en-US" smtClean="0"/>
              <a:t>2021/12/11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16B7-0A6B-8C4D-B39B-86F7CDB2FEC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0863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AA606-0DB6-5840-B40D-3D9CEADE534F}" type="datetimeFigureOut">
              <a:rPr kumimoji="1" lang="zh-TW" altLang="en-US" smtClean="0"/>
              <a:t>2021/12/11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16B7-0A6B-8C4D-B39B-86F7CDB2FEC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34003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AA606-0DB6-5840-B40D-3D9CEADE534F}" type="datetimeFigureOut">
              <a:rPr kumimoji="1" lang="zh-TW" altLang="en-US" smtClean="0"/>
              <a:t>2021/12/11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16B7-0A6B-8C4D-B39B-86F7CDB2FEC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4307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AA606-0DB6-5840-B40D-3D9CEADE534F}" type="datetimeFigureOut">
              <a:rPr kumimoji="1" lang="zh-TW" altLang="en-US" smtClean="0"/>
              <a:t>2021/12/11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16B7-0A6B-8C4D-B39B-86F7CDB2FEC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1857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AA606-0DB6-5840-B40D-3D9CEADE534F}" type="datetimeFigureOut">
              <a:rPr kumimoji="1" lang="zh-TW" altLang="en-US" smtClean="0"/>
              <a:t>2021/12/11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16B7-0A6B-8C4D-B39B-86F7CDB2FEC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58664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A606-0DB6-5840-B40D-3D9CEADE534F}" type="datetimeFigureOut">
              <a:rPr kumimoji="1" lang="zh-TW" altLang="en-US" smtClean="0"/>
              <a:t>2021/12/11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616B7-0A6B-8C4D-B39B-86F7CDB2FEC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52268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md.readthedocs.io/en/stable/index.html" TargetMode="External"/><Relationship Id="rId2" Type="http://schemas.openxmlformats.org/officeDocument/2006/relationships/hyperlink" Target="https://hackmd.io/@deltaphase/Bkkm0ETJ_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elbrain/Alice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emf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38BF2A-5BFC-BE40-9212-0E1B2BAAEB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800" dirty="0"/>
              <a:t>HHT and TRF in EEG/MEG studies</a:t>
            </a:r>
            <a:endParaRPr kumimoji="1" lang="zh-TW" altLang="en-US" sz="48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0A94D15-DF71-654C-BFFB-4010AF78CC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79192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077200" y="6356351"/>
            <a:ext cx="2133600" cy="365125"/>
          </a:xfrm>
          <a:prstGeom prst="rect">
            <a:avLst/>
          </a:prstGeom>
        </p:spPr>
        <p:txBody>
          <a:bodyPr/>
          <a:lstStyle>
            <a:lvl1pPr eaLnBrk="0" hangingPunct="0">
              <a:defRPr kumimoji="1" sz="2000" b="1" u="sng">
                <a:solidFill>
                  <a:schemeClr val="tx1"/>
                </a:solidFill>
                <a:latin typeface="Times New Roman" charset="0"/>
                <a:ea typeface="標楷體" charset="0"/>
                <a:cs typeface="標楷體" charset="0"/>
              </a:defRPr>
            </a:lvl1pPr>
            <a:lvl2pPr marL="742950" indent="-285750" eaLnBrk="0" hangingPunct="0">
              <a:defRPr kumimoji="1" sz="2000" b="1" u="sng">
                <a:solidFill>
                  <a:schemeClr val="tx1"/>
                </a:solidFill>
                <a:latin typeface="Times New Roman" charset="0"/>
                <a:ea typeface="標楷體" charset="0"/>
                <a:cs typeface="標楷體" charset="0"/>
              </a:defRPr>
            </a:lvl2pPr>
            <a:lvl3pPr marL="1143000" indent="-228600" eaLnBrk="0" hangingPunct="0">
              <a:defRPr kumimoji="1" sz="2000" b="1" u="sng">
                <a:solidFill>
                  <a:schemeClr val="tx1"/>
                </a:solidFill>
                <a:latin typeface="Times New Roman" charset="0"/>
                <a:ea typeface="標楷體" charset="0"/>
                <a:cs typeface="標楷體" charset="0"/>
              </a:defRPr>
            </a:lvl3pPr>
            <a:lvl4pPr marL="1600200" indent="-228600" eaLnBrk="0" hangingPunct="0">
              <a:defRPr kumimoji="1" sz="2000" b="1" u="sng">
                <a:solidFill>
                  <a:schemeClr val="tx1"/>
                </a:solidFill>
                <a:latin typeface="Times New Roman" charset="0"/>
                <a:ea typeface="標楷體" charset="0"/>
                <a:cs typeface="標楷體" charset="0"/>
              </a:defRPr>
            </a:lvl4pPr>
            <a:lvl5pPr marL="2057400" indent="-228600" eaLnBrk="0" hangingPunct="0">
              <a:defRPr kumimoji="1" sz="2000" b="1" u="sng">
                <a:solidFill>
                  <a:schemeClr val="tx1"/>
                </a:solidFill>
                <a:latin typeface="Times New Roman" charset="0"/>
                <a:ea typeface="標楷體" charset="0"/>
                <a:cs typeface="標楷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u="sng">
                <a:solidFill>
                  <a:schemeClr val="tx1"/>
                </a:solidFill>
                <a:latin typeface="Times New Roman" charset="0"/>
                <a:ea typeface="標楷體" charset="0"/>
                <a:cs typeface="標楷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u="sng">
                <a:solidFill>
                  <a:schemeClr val="tx1"/>
                </a:solidFill>
                <a:latin typeface="Times New Roman" charset="0"/>
                <a:ea typeface="標楷體" charset="0"/>
                <a:cs typeface="標楷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u="sng">
                <a:solidFill>
                  <a:schemeClr val="tx1"/>
                </a:solidFill>
                <a:latin typeface="Times New Roman" charset="0"/>
                <a:ea typeface="標楷體" charset="0"/>
                <a:cs typeface="標楷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u="sng">
                <a:solidFill>
                  <a:schemeClr val="tx1"/>
                </a:solidFill>
                <a:latin typeface="Times New Roman" charset="0"/>
                <a:ea typeface="標楷體" charset="0"/>
                <a:cs typeface="標楷體" charset="0"/>
              </a:defRPr>
            </a:lvl9pPr>
          </a:lstStyle>
          <a:p>
            <a:pPr eaLnBrk="1" hangingPunct="1"/>
            <a:fld id="{B4A0FBC8-2C26-0B4F-9C09-14A8335E95A0}" type="slidenum">
              <a:rPr lang="en-US" altLang="zh-TW" b="0" u="none">
                <a:solidFill>
                  <a:srgbClr val="0000FF"/>
                </a:solidFill>
                <a:ea typeface="新細明體" charset="0"/>
                <a:cs typeface="新細明體" charset="0"/>
              </a:rPr>
              <a:pPr eaLnBrk="1" hangingPunct="1"/>
              <a:t>10</a:t>
            </a:fld>
            <a:endParaRPr lang="en-US" altLang="zh-TW" b="0" u="none">
              <a:solidFill>
                <a:srgbClr val="0000FF"/>
              </a:solidFill>
              <a:ea typeface="新細明體" charset="0"/>
              <a:cs typeface="新細明體" charset="0"/>
            </a:endParaRPr>
          </a:p>
        </p:txBody>
      </p:sp>
      <p:sp>
        <p:nvSpPr>
          <p:cNvPr id="17411" name="Text Box 2"/>
          <p:cNvSpPr txBox="1">
            <a:spLocks noChangeArrowheads="1"/>
          </p:cNvSpPr>
          <p:nvPr/>
        </p:nvSpPr>
        <p:spPr bwMode="auto">
          <a:xfrm>
            <a:off x="1717815" y="426385"/>
            <a:ext cx="790719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 b="1" u="sng">
                <a:solidFill>
                  <a:schemeClr val="tx1"/>
                </a:solidFill>
                <a:latin typeface="Times New Roman" charset="0"/>
                <a:ea typeface="標楷體" charset="0"/>
                <a:cs typeface="標楷體" charset="0"/>
              </a:defRPr>
            </a:lvl1pPr>
            <a:lvl2pPr marL="742950" indent="-285750" eaLnBrk="0" hangingPunct="0">
              <a:defRPr kumimoji="1" sz="2000" b="1" u="sng">
                <a:solidFill>
                  <a:schemeClr val="tx1"/>
                </a:solidFill>
                <a:latin typeface="Times New Roman" charset="0"/>
                <a:ea typeface="標楷體" charset="0"/>
                <a:cs typeface="標楷體" charset="0"/>
              </a:defRPr>
            </a:lvl2pPr>
            <a:lvl3pPr marL="1143000" indent="-228600" eaLnBrk="0" hangingPunct="0">
              <a:defRPr kumimoji="1" sz="2000" b="1" u="sng">
                <a:solidFill>
                  <a:schemeClr val="tx1"/>
                </a:solidFill>
                <a:latin typeface="Times New Roman" charset="0"/>
                <a:ea typeface="標楷體" charset="0"/>
                <a:cs typeface="標楷體" charset="0"/>
              </a:defRPr>
            </a:lvl3pPr>
            <a:lvl4pPr marL="1600200" indent="-228600" eaLnBrk="0" hangingPunct="0">
              <a:defRPr kumimoji="1" sz="2000" b="1" u="sng">
                <a:solidFill>
                  <a:schemeClr val="tx1"/>
                </a:solidFill>
                <a:latin typeface="Times New Roman" charset="0"/>
                <a:ea typeface="標楷體" charset="0"/>
                <a:cs typeface="標楷體" charset="0"/>
              </a:defRPr>
            </a:lvl4pPr>
            <a:lvl5pPr marL="2057400" indent="-228600" eaLnBrk="0" hangingPunct="0">
              <a:defRPr kumimoji="1" sz="2000" b="1" u="sng">
                <a:solidFill>
                  <a:schemeClr val="tx1"/>
                </a:solidFill>
                <a:latin typeface="Times New Roman" charset="0"/>
                <a:ea typeface="標楷體" charset="0"/>
                <a:cs typeface="標楷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u="sng">
                <a:solidFill>
                  <a:schemeClr val="tx1"/>
                </a:solidFill>
                <a:latin typeface="Times New Roman" charset="0"/>
                <a:ea typeface="標楷體" charset="0"/>
                <a:cs typeface="標楷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u="sng">
                <a:solidFill>
                  <a:schemeClr val="tx1"/>
                </a:solidFill>
                <a:latin typeface="Times New Roman" charset="0"/>
                <a:ea typeface="標楷體" charset="0"/>
                <a:cs typeface="標楷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u="sng">
                <a:solidFill>
                  <a:schemeClr val="tx1"/>
                </a:solidFill>
                <a:latin typeface="Times New Roman" charset="0"/>
                <a:ea typeface="標楷體" charset="0"/>
                <a:cs typeface="標楷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u="sng">
                <a:solidFill>
                  <a:schemeClr val="tx1"/>
                </a:solidFill>
                <a:latin typeface="Times New Roman" charset="0"/>
                <a:ea typeface="標楷體" charset="0"/>
                <a:cs typeface="標楷體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3600" u="none" dirty="0">
                <a:solidFill>
                  <a:srgbClr val="3333FF"/>
                </a:solidFill>
                <a:sym typeface="Symbol" charset="0"/>
              </a:rPr>
              <a:t> </a:t>
            </a:r>
            <a:r>
              <a:rPr lang="en-US" altLang="zh-TW" sz="3600" u="none" dirty="0">
                <a:solidFill>
                  <a:srgbClr val="3333FF"/>
                </a:solidFill>
              </a:rPr>
              <a:t>Hilbert-Huang transform</a:t>
            </a:r>
            <a:r>
              <a:rPr lang="zh-TW" altLang="en-US" sz="3600" u="none" dirty="0">
                <a:solidFill>
                  <a:srgbClr val="3333FF"/>
                </a:solidFill>
              </a:rPr>
              <a:t>：</a:t>
            </a:r>
          </a:p>
        </p:txBody>
      </p:sp>
      <p:sp>
        <p:nvSpPr>
          <p:cNvPr id="17412" name="Text Box 3"/>
          <p:cNvSpPr txBox="1">
            <a:spLocks noChangeArrowheads="1"/>
          </p:cNvSpPr>
          <p:nvPr/>
        </p:nvSpPr>
        <p:spPr bwMode="auto">
          <a:xfrm>
            <a:off x="2063749" y="1196975"/>
            <a:ext cx="9013553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 b="1" u="sng">
                <a:solidFill>
                  <a:schemeClr val="tx1"/>
                </a:solidFill>
                <a:latin typeface="Times New Roman" charset="0"/>
                <a:ea typeface="標楷體" charset="0"/>
                <a:cs typeface="標楷體" charset="0"/>
              </a:defRPr>
            </a:lvl1pPr>
            <a:lvl2pPr marL="742950" indent="-285750" eaLnBrk="0" hangingPunct="0">
              <a:defRPr kumimoji="1" sz="2000" b="1" u="sng">
                <a:solidFill>
                  <a:schemeClr val="tx1"/>
                </a:solidFill>
                <a:latin typeface="Times New Roman" charset="0"/>
                <a:ea typeface="標楷體" charset="0"/>
                <a:cs typeface="標楷體" charset="0"/>
              </a:defRPr>
            </a:lvl2pPr>
            <a:lvl3pPr marL="1143000" indent="-228600" eaLnBrk="0" hangingPunct="0">
              <a:defRPr kumimoji="1" sz="2000" b="1" u="sng">
                <a:solidFill>
                  <a:schemeClr val="tx1"/>
                </a:solidFill>
                <a:latin typeface="Times New Roman" charset="0"/>
                <a:ea typeface="標楷體" charset="0"/>
                <a:cs typeface="標楷體" charset="0"/>
              </a:defRPr>
            </a:lvl3pPr>
            <a:lvl4pPr marL="1600200" indent="-228600" eaLnBrk="0" hangingPunct="0">
              <a:defRPr kumimoji="1" sz="2000" b="1" u="sng">
                <a:solidFill>
                  <a:schemeClr val="tx1"/>
                </a:solidFill>
                <a:latin typeface="Times New Roman" charset="0"/>
                <a:ea typeface="標楷體" charset="0"/>
                <a:cs typeface="標楷體" charset="0"/>
              </a:defRPr>
            </a:lvl4pPr>
            <a:lvl5pPr marL="2057400" indent="-228600" eaLnBrk="0" hangingPunct="0">
              <a:defRPr kumimoji="1" sz="2000" b="1" u="sng">
                <a:solidFill>
                  <a:schemeClr val="tx1"/>
                </a:solidFill>
                <a:latin typeface="Times New Roman" charset="0"/>
                <a:ea typeface="標楷體" charset="0"/>
                <a:cs typeface="標楷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u="sng">
                <a:solidFill>
                  <a:schemeClr val="tx1"/>
                </a:solidFill>
                <a:latin typeface="Times New Roman" charset="0"/>
                <a:ea typeface="標楷體" charset="0"/>
                <a:cs typeface="標楷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u="sng">
                <a:solidFill>
                  <a:schemeClr val="tx1"/>
                </a:solidFill>
                <a:latin typeface="Times New Roman" charset="0"/>
                <a:ea typeface="標楷體" charset="0"/>
                <a:cs typeface="標楷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u="sng">
                <a:solidFill>
                  <a:schemeClr val="tx1"/>
                </a:solidFill>
                <a:latin typeface="Times New Roman" charset="0"/>
                <a:ea typeface="標楷體" charset="0"/>
                <a:cs typeface="標楷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u="sng">
                <a:solidFill>
                  <a:schemeClr val="tx1"/>
                </a:solidFill>
                <a:latin typeface="Times New Roman" charset="0"/>
                <a:ea typeface="標楷體" charset="0"/>
                <a:cs typeface="標楷體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2800" u="none" dirty="0"/>
              <a:t>EMPIRICAL MODE DECOMPOSITION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TW" b="0" u="none" dirty="0"/>
              <a:t>1. </a:t>
            </a:r>
            <a:r>
              <a:rPr lang="zh-TW" altLang="en-US" b="0" u="none" dirty="0"/>
              <a:t>先將一個信號分成多個 </a:t>
            </a:r>
            <a:r>
              <a:rPr lang="en-US" altLang="zh-TW" b="0" u="none" dirty="0">
                <a:sym typeface="Wingdings"/>
              </a:rPr>
              <a:t>Intrinsic Mode Function (IMF)</a:t>
            </a:r>
            <a:r>
              <a:rPr lang="en-US" altLang="zh-TW" b="0" u="none" dirty="0"/>
              <a:t> + trend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TW" b="0" u="none" dirty="0"/>
              <a:t>	</a:t>
            </a:r>
            <a:r>
              <a:rPr lang="zh-TW" altLang="en-US" b="0" u="none" dirty="0"/>
              <a:t>和 </a:t>
            </a:r>
            <a:r>
              <a:rPr lang="en-US" altLang="zh-TW" b="0" u="none" dirty="0"/>
              <a:t>Fourier analysis </a:t>
            </a:r>
            <a:r>
              <a:rPr lang="zh-TW" altLang="en-US" b="0" u="none" dirty="0"/>
              <a:t>不同的地方在於，</a:t>
            </a:r>
            <a:r>
              <a:rPr lang="en-US" altLang="zh-TW" b="0" u="none" dirty="0"/>
              <a:t>IMF </a:t>
            </a:r>
            <a:r>
              <a:rPr lang="zh-TW" altLang="en-US" b="0" u="none" dirty="0"/>
              <a:t>的 </a:t>
            </a:r>
            <a:r>
              <a:rPr lang="en-US" altLang="zh-TW" b="0" u="none" dirty="0"/>
              <a:t>period </a:t>
            </a:r>
            <a:r>
              <a:rPr lang="zh-TW" altLang="en-US" b="0" u="none" dirty="0"/>
              <a:t>和 </a:t>
            </a:r>
            <a:r>
              <a:rPr lang="en-US" altLang="zh-TW" b="0" u="none" dirty="0"/>
              <a:t>amplitude </a:t>
            </a:r>
            <a:r>
              <a:rPr lang="zh-TW" altLang="en-US" b="0" u="none" dirty="0"/>
              <a:t>可以不</a:t>
            </a:r>
            <a:r>
              <a:rPr lang="en-US" altLang="zh-TW" b="0" u="none" dirty="0"/>
              <a:t>	</a:t>
            </a:r>
            <a:r>
              <a:rPr lang="zh-TW" altLang="en-US" b="0" u="none" dirty="0"/>
              <a:t>固定</a:t>
            </a:r>
            <a:endParaRPr lang="en-US" altLang="zh-TW" b="0" u="none" dirty="0"/>
          </a:p>
          <a:p>
            <a:pPr eaLnBrk="1" hangingPunct="1">
              <a:spcBef>
                <a:spcPct val="50000"/>
              </a:spcBef>
            </a:pPr>
            <a:endParaRPr lang="en-US" altLang="zh-TW" b="0" u="none" dirty="0"/>
          </a:p>
        </p:txBody>
      </p:sp>
      <p:sp>
        <p:nvSpPr>
          <p:cNvPr id="17414" name="Text Box 5"/>
          <p:cNvSpPr txBox="1">
            <a:spLocks noChangeArrowheads="1"/>
          </p:cNvSpPr>
          <p:nvPr/>
        </p:nvSpPr>
        <p:spPr bwMode="auto">
          <a:xfrm>
            <a:off x="1992312" y="3719782"/>
            <a:ext cx="83534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 b="1" u="sng">
                <a:solidFill>
                  <a:schemeClr val="tx1"/>
                </a:solidFill>
                <a:latin typeface="Times New Roman" charset="0"/>
                <a:ea typeface="標楷體" charset="0"/>
                <a:cs typeface="標楷體" charset="0"/>
              </a:defRPr>
            </a:lvl1pPr>
            <a:lvl2pPr marL="742950" indent="-285750" eaLnBrk="0" hangingPunct="0">
              <a:defRPr kumimoji="1" sz="2000" b="1" u="sng">
                <a:solidFill>
                  <a:schemeClr val="tx1"/>
                </a:solidFill>
                <a:latin typeface="Times New Roman" charset="0"/>
                <a:ea typeface="標楷體" charset="0"/>
                <a:cs typeface="標楷體" charset="0"/>
              </a:defRPr>
            </a:lvl2pPr>
            <a:lvl3pPr marL="1143000" indent="-228600" eaLnBrk="0" hangingPunct="0">
              <a:defRPr kumimoji="1" sz="2000" b="1" u="sng">
                <a:solidFill>
                  <a:schemeClr val="tx1"/>
                </a:solidFill>
                <a:latin typeface="Times New Roman" charset="0"/>
                <a:ea typeface="標楷體" charset="0"/>
                <a:cs typeface="標楷體" charset="0"/>
              </a:defRPr>
            </a:lvl3pPr>
            <a:lvl4pPr marL="1600200" indent="-228600" eaLnBrk="0" hangingPunct="0">
              <a:defRPr kumimoji="1" sz="2000" b="1" u="sng">
                <a:solidFill>
                  <a:schemeClr val="tx1"/>
                </a:solidFill>
                <a:latin typeface="Times New Roman" charset="0"/>
                <a:ea typeface="標楷體" charset="0"/>
                <a:cs typeface="標楷體" charset="0"/>
              </a:defRPr>
            </a:lvl4pPr>
            <a:lvl5pPr marL="2057400" indent="-228600" eaLnBrk="0" hangingPunct="0">
              <a:defRPr kumimoji="1" sz="2000" b="1" u="sng">
                <a:solidFill>
                  <a:schemeClr val="tx1"/>
                </a:solidFill>
                <a:latin typeface="Times New Roman" charset="0"/>
                <a:ea typeface="標楷體" charset="0"/>
                <a:cs typeface="標楷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u="sng">
                <a:solidFill>
                  <a:schemeClr val="tx1"/>
                </a:solidFill>
                <a:latin typeface="Times New Roman" charset="0"/>
                <a:ea typeface="標楷體" charset="0"/>
                <a:cs typeface="標楷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u="sng">
                <a:solidFill>
                  <a:schemeClr val="tx1"/>
                </a:solidFill>
                <a:latin typeface="Times New Roman" charset="0"/>
                <a:ea typeface="標楷體" charset="0"/>
                <a:cs typeface="標楷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u="sng">
                <a:solidFill>
                  <a:schemeClr val="tx1"/>
                </a:solidFill>
                <a:latin typeface="Times New Roman" charset="0"/>
                <a:ea typeface="標楷體" charset="0"/>
                <a:cs typeface="標楷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u="sng">
                <a:solidFill>
                  <a:schemeClr val="tx1"/>
                </a:solidFill>
                <a:latin typeface="Times New Roman" charset="0"/>
                <a:ea typeface="標楷體" charset="0"/>
                <a:cs typeface="標楷體" charset="0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zh-TW" b="0" u="none" dirty="0"/>
              <a:t>2. </a:t>
            </a:r>
            <a:r>
              <a:rPr lang="zh-TW" altLang="en-US" b="0" u="none" dirty="0"/>
              <a:t>運用 </a:t>
            </a:r>
            <a:r>
              <a:rPr lang="en-US" altLang="zh-TW" b="0" u="none" dirty="0"/>
              <a:t>Hilbert transform </a:t>
            </a:r>
            <a:r>
              <a:rPr lang="zh-TW" altLang="en-US" b="0" u="none" dirty="0"/>
              <a:t>分析每個 </a:t>
            </a:r>
            <a:r>
              <a:rPr lang="en-US" altLang="zh-TW" b="0" u="none" dirty="0"/>
              <a:t>components </a:t>
            </a:r>
            <a:r>
              <a:rPr lang="zh-TW" altLang="en-US" b="0" u="none" dirty="0"/>
              <a:t>的 </a:t>
            </a:r>
            <a:r>
              <a:rPr lang="en-US" altLang="zh-TW" b="0" u="none" dirty="0"/>
              <a:t>instantaneous frequency </a:t>
            </a:r>
          </a:p>
        </p:txBody>
      </p:sp>
    </p:spTree>
    <p:extLst>
      <p:ext uri="{BB962C8B-B14F-4D97-AF65-F5344CB8AC3E}">
        <p14:creationId xmlns:p14="http://schemas.microsoft.com/office/powerpoint/2010/main" val="41938744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371476"/>
            <a:ext cx="8229600" cy="1046163"/>
          </a:xfrm>
        </p:spPr>
        <p:txBody>
          <a:bodyPr>
            <a:normAutofit fontScale="90000"/>
          </a:bodyPr>
          <a:lstStyle/>
          <a:p>
            <a:r>
              <a:rPr lang="en-US" altLang="zh-TW" sz="3600" dirty="0" err="1"/>
              <a:t>Duffing</a:t>
            </a:r>
            <a:r>
              <a:rPr lang="en-US" altLang="zh-TW" sz="3600" dirty="0"/>
              <a:t> Type Wave</a:t>
            </a:r>
            <a:br>
              <a:rPr lang="en-US" altLang="zh-TW" dirty="0"/>
            </a:br>
            <a:r>
              <a:rPr lang="en-US" altLang="zh-TW" sz="2400" dirty="0"/>
              <a:t>Data:</a:t>
            </a:r>
            <a:r>
              <a:rPr lang="en-US" altLang="zh-TW" dirty="0"/>
              <a:t> </a:t>
            </a:r>
            <a:r>
              <a:rPr lang="en-US" altLang="zh-TW" sz="2400" i="1" dirty="0"/>
              <a:t>x = cos(wt+0.3 sin2wt)</a:t>
            </a:r>
          </a:p>
        </p:txBody>
      </p:sp>
      <p:pic>
        <p:nvPicPr>
          <p:cNvPr id="81923" name="Picture 3" descr="duffd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1752600"/>
            <a:ext cx="914400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46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9" name="Picture 3" descr="duffmarg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1752600"/>
            <a:ext cx="914400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171302" y="602501"/>
            <a:ext cx="8229600" cy="1046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dirty="0" err="1"/>
              <a:t>Duffing</a:t>
            </a:r>
            <a:r>
              <a:rPr lang="en-US" altLang="zh-TW" sz="3600" dirty="0"/>
              <a:t> Type Wave, Marginal Spectra</a:t>
            </a:r>
            <a:br>
              <a:rPr lang="en-US" altLang="zh-TW" dirty="0"/>
            </a:br>
            <a:r>
              <a:rPr lang="en-US" altLang="zh-TW" sz="2400" dirty="0"/>
              <a:t>Data:</a:t>
            </a:r>
            <a:r>
              <a:rPr lang="en-US" altLang="zh-TW" dirty="0"/>
              <a:t> </a:t>
            </a:r>
            <a:r>
              <a:rPr lang="en-US" altLang="zh-TW" sz="2400" i="1" dirty="0"/>
              <a:t>x = cos(wt+0.3 sin2wt)</a:t>
            </a:r>
          </a:p>
        </p:txBody>
      </p:sp>
    </p:spTree>
    <p:extLst>
      <p:ext uri="{BB962C8B-B14F-4D97-AF65-F5344CB8AC3E}">
        <p14:creationId xmlns:p14="http://schemas.microsoft.com/office/powerpoint/2010/main" val="1836413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Hilbert-Huang Transformation</a:t>
            </a:r>
          </a:p>
          <a:p>
            <a:pPr lvl="1"/>
            <a:r>
              <a:rPr lang="en-US" dirty="0"/>
              <a:t>HHT beta: Hilbert transfer</a:t>
            </a:r>
          </a:p>
          <a:p>
            <a:pPr lvl="1"/>
            <a:r>
              <a:rPr lang="en-US" dirty="0"/>
              <a:t>HHT 1.0:  EMD (Huang et al., 1998)</a:t>
            </a:r>
          </a:p>
          <a:p>
            <a:pPr lvl="1"/>
            <a:r>
              <a:rPr lang="en-US" b="1" dirty="0"/>
              <a:t>HHT 2.0: EEMD (Huang et al., 2009)</a:t>
            </a:r>
          </a:p>
          <a:p>
            <a:pPr lvl="1"/>
            <a:r>
              <a:rPr lang="en-US" dirty="0" err="1"/>
              <a:t>Holo-Helbert</a:t>
            </a:r>
            <a:r>
              <a:rPr lang="en-US" dirty="0"/>
              <a:t> spectrum analysis (Huang et al., 2016)</a:t>
            </a:r>
          </a:p>
          <a:p>
            <a:endParaRPr 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4293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15959" y="2822051"/>
            <a:ext cx="1280314" cy="110608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trials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(times by channels)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474189" y="1420182"/>
            <a:ext cx="1394219" cy="3613725"/>
            <a:chOff x="1944839" y="1034397"/>
            <a:chExt cx="1394219" cy="3613725"/>
          </a:xfrm>
        </p:grpSpPr>
        <p:sp>
          <p:nvSpPr>
            <p:cNvPr id="5" name="Rectangle 4"/>
            <p:cNvSpPr/>
            <p:nvPr/>
          </p:nvSpPr>
          <p:spPr>
            <a:xfrm>
              <a:off x="1944839" y="1034397"/>
              <a:ext cx="1394219" cy="11060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IMFs at </a:t>
              </a:r>
              <a:r>
                <a:rPr lang="en-US" dirty="0" err="1">
                  <a:solidFill>
                    <a:schemeClr val="tx1"/>
                  </a:solidFill>
                  <a:latin typeface="Times New Roman"/>
                  <a:cs typeface="Times New Roman"/>
                </a:rPr>
                <a:t>Cz</a:t>
              </a:r>
              <a:endParaRPr lang="en-US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(t. by IMFs)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44839" y="2436266"/>
              <a:ext cx="1394219" cy="11060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IMFs at </a:t>
              </a:r>
              <a:r>
                <a:rPr lang="en-US" dirty="0" err="1">
                  <a:solidFill>
                    <a:schemeClr val="tx1"/>
                  </a:solidFill>
                  <a:latin typeface="Times New Roman"/>
                  <a:cs typeface="Times New Roman"/>
                </a:rPr>
                <a:t>Fz</a:t>
              </a:r>
              <a:endParaRPr lang="en-US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(t. by IMFs)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 rot="5400000">
              <a:off x="2094801" y="3910572"/>
              <a:ext cx="110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latin typeface="Times New Roman"/>
                  <a:cs typeface="Times New Roman"/>
                </a:rPr>
                <a:t>・・・・</a:t>
              </a:r>
              <a:endParaRPr lang="en-US" dirty="0">
                <a:latin typeface="Times New Roman"/>
                <a:cs typeface="Times New Roman"/>
              </a:endParaRPr>
            </a:p>
          </p:txBody>
        </p:sp>
      </p:grpSp>
      <p:sp>
        <p:nvSpPr>
          <p:cNvPr id="10" name="Right Arrow 9"/>
          <p:cNvSpPr/>
          <p:nvPr/>
        </p:nvSpPr>
        <p:spPr>
          <a:xfrm>
            <a:off x="3240282" y="3069072"/>
            <a:ext cx="1054978" cy="757875"/>
          </a:xfrm>
          <a:prstGeom prst="rightArrow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Times New Roman"/>
                <a:cs typeface="Times New Roman"/>
              </a:rPr>
              <a:t>EEMD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6009327" y="1507886"/>
            <a:ext cx="1795885" cy="1018383"/>
          </a:xfrm>
          <a:prstGeom prst="rightArrow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/>
                </a:solidFill>
                <a:latin typeface="Times New Roman"/>
                <a:cs typeface="Times New Roman"/>
              </a:rPr>
              <a:t>Hilbert spectral analysis</a:t>
            </a:r>
          </a:p>
        </p:txBody>
      </p: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706090"/>
          </a:xfrm>
        </p:spPr>
        <p:txBody>
          <a:bodyPr/>
          <a:lstStyle/>
          <a:p>
            <a:r>
              <a:rPr lang="en-US" altLang="zh-TW" sz="4000" dirty="0"/>
              <a:t>Single-trial based HHT analysis</a:t>
            </a:r>
            <a:endParaRPr lang="zh-TW" altLang="zh-TW" sz="4000" dirty="0"/>
          </a:p>
        </p:txBody>
      </p:sp>
      <p:sp>
        <p:nvSpPr>
          <p:cNvPr id="18" name="Right Arrow 17"/>
          <p:cNvSpPr/>
          <p:nvPr/>
        </p:nvSpPr>
        <p:spPr>
          <a:xfrm>
            <a:off x="6009327" y="2839320"/>
            <a:ext cx="1795885" cy="1018383"/>
          </a:xfrm>
          <a:prstGeom prst="rightArrow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/>
                </a:solidFill>
                <a:latin typeface="Times New Roman"/>
                <a:cs typeface="Times New Roman"/>
              </a:rPr>
              <a:t>Hilbert spectral analysis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7860432" y="1420181"/>
            <a:ext cx="2245637" cy="3613728"/>
            <a:chOff x="1944839" y="1034397"/>
            <a:chExt cx="1516322" cy="3613728"/>
          </a:xfrm>
        </p:grpSpPr>
        <p:sp>
          <p:nvSpPr>
            <p:cNvPr id="20" name="Rectangle 19"/>
            <p:cNvSpPr/>
            <p:nvPr/>
          </p:nvSpPr>
          <p:spPr>
            <a:xfrm>
              <a:off x="1944839" y="1034397"/>
              <a:ext cx="1516322" cy="11060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HHT spectrum of IMFs (freq. by times)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44839" y="2436266"/>
              <a:ext cx="1516322" cy="11060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HHT spectrum of IMFs (freq. by times)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 rot="5400000">
              <a:off x="2094801" y="3970547"/>
              <a:ext cx="1105772" cy="249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latin typeface="Times New Roman"/>
                  <a:cs typeface="Times New Roman"/>
                </a:rPr>
                <a:t>・・・・</a:t>
              </a:r>
              <a:endParaRPr lang="en-US" dirty="0">
                <a:latin typeface="Times New Roman"/>
                <a:cs typeface="Times New Roman"/>
              </a:endParaRPr>
            </a:p>
          </p:txBody>
        </p:sp>
      </p:grpSp>
      <p:pic>
        <p:nvPicPr>
          <p:cNvPr id="16" name="Picture 15" descr="fig_strips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036" y="4766281"/>
            <a:ext cx="2721754" cy="2091719"/>
          </a:xfrm>
          <a:prstGeom prst="rect">
            <a:avLst/>
          </a:prstGeom>
        </p:spPr>
      </p:pic>
      <p:pic>
        <p:nvPicPr>
          <p:cNvPr id="23" name="Picture 22" descr="fig_eeg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959" y="4766281"/>
            <a:ext cx="2165774" cy="1620463"/>
          </a:xfrm>
          <a:prstGeom prst="rect">
            <a:avLst/>
          </a:prstGeom>
        </p:spPr>
      </p:pic>
      <p:sp>
        <p:nvSpPr>
          <p:cNvPr id="24" name="Right Arrow 23"/>
          <p:cNvSpPr/>
          <p:nvPr/>
        </p:nvSpPr>
        <p:spPr>
          <a:xfrm>
            <a:off x="4072770" y="5497274"/>
            <a:ext cx="919599" cy="437571"/>
          </a:xfrm>
          <a:prstGeom prst="rightArrow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  <a:latin typeface="Times New Roman"/>
                <a:cs typeface="Times New Roman"/>
              </a:rPr>
              <a:t>EEMD</a:t>
            </a:r>
            <a:endParaRPr lang="en-US" dirty="0">
              <a:solidFill>
                <a:schemeClr val="bg2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18869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1524596" y="0"/>
            <a:ext cx="7984127" cy="5703746"/>
            <a:chOff x="0" y="24048"/>
            <a:chExt cx="9076829" cy="64563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86938" y="4194306"/>
              <a:ext cx="3048108" cy="228608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359329"/>
              <a:ext cx="3048109" cy="228608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90302" y="867388"/>
              <a:ext cx="3048108" cy="2286082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04761" y="2010430"/>
              <a:ext cx="1190208" cy="522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IMF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186938" y="24048"/>
              <a:ext cx="3048108" cy="801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instantaneous frequency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186938" y="3515918"/>
              <a:ext cx="3048108" cy="801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instantaneous amplitude</a:t>
              </a:r>
            </a:p>
          </p:txBody>
        </p:sp>
        <p:sp>
          <p:nvSpPr>
            <p:cNvPr id="14" name="Right Arrow 13"/>
            <p:cNvSpPr/>
            <p:nvPr/>
          </p:nvSpPr>
          <p:spPr>
            <a:xfrm rot="19890055">
              <a:off x="2052509" y="1609738"/>
              <a:ext cx="634948" cy="400692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Arrow 14"/>
            <p:cNvSpPr/>
            <p:nvPr/>
          </p:nvSpPr>
          <p:spPr>
            <a:xfrm rot="1709945" flipV="1">
              <a:off x="2204908" y="4937310"/>
              <a:ext cx="634948" cy="400692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/>
            <a:srcRect r="5886"/>
            <a:stretch/>
          </p:blipFill>
          <p:spPr>
            <a:xfrm>
              <a:off x="6482384" y="2291287"/>
              <a:ext cx="2594445" cy="2067523"/>
            </a:xfrm>
            <a:prstGeom prst="rect">
              <a:avLst/>
            </a:prstGeom>
          </p:spPr>
        </p:pic>
        <p:sp>
          <p:nvSpPr>
            <p:cNvPr id="17" name="Right Arrow 16"/>
            <p:cNvSpPr/>
            <p:nvPr/>
          </p:nvSpPr>
          <p:spPr>
            <a:xfrm rot="1709945" flipV="1">
              <a:off x="6552333" y="1482533"/>
              <a:ext cx="634948" cy="400692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17"/>
            <p:cNvSpPr/>
            <p:nvPr/>
          </p:nvSpPr>
          <p:spPr>
            <a:xfrm rot="19890055">
              <a:off x="6704732" y="4810105"/>
              <a:ext cx="634948" cy="400692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ight Arrow 19"/>
          <p:cNvSpPr/>
          <p:nvPr/>
        </p:nvSpPr>
        <p:spPr>
          <a:xfrm rot="5400000">
            <a:off x="9165280" y="3923100"/>
            <a:ext cx="649715" cy="6112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Screen Shot 2015-12-30 at 上午11.29.41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30" t="17005"/>
          <a:stretch/>
        </p:blipFill>
        <p:spPr>
          <a:xfrm>
            <a:off x="8316475" y="4806323"/>
            <a:ext cx="2276596" cy="175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779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r="5886"/>
          <a:stretch/>
        </p:blipFill>
        <p:spPr>
          <a:xfrm>
            <a:off x="4768143" y="1227909"/>
            <a:ext cx="3299364" cy="262927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428235" y="3852719"/>
            <a:ext cx="5858715" cy="204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54480" y="2307771"/>
            <a:ext cx="2560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HHT spectrum analysis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54479" y="4768026"/>
            <a:ext cx="26789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IMFs based on the frequency activity (e.g., 2–8.5 Hz) to get “filtered” ERPs</a:t>
            </a:r>
          </a:p>
        </p:txBody>
      </p:sp>
      <p:pic>
        <p:nvPicPr>
          <p:cNvPr id="13" name="Picture 12" descr="tmp.ti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7173"/>
          <a:stretch/>
        </p:blipFill>
        <p:spPr>
          <a:xfrm>
            <a:off x="4533461" y="4046693"/>
            <a:ext cx="5858716" cy="26423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HHT</a:t>
            </a:r>
          </a:p>
        </p:txBody>
      </p:sp>
    </p:spTree>
    <p:extLst>
      <p:ext uri="{BB962C8B-B14F-4D97-AF65-F5344CB8AC3E}">
        <p14:creationId xmlns:p14="http://schemas.microsoft.com/office/powerpoint/2010/main" val="438196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102" y="190558"/>
            <a:ext cx="8463643" cy="623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41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082341" y="41238"/>
            <a:ext cx="8229600" cy="755352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Lexical tone MMN: from newborns to adults</a:t>
            </a:r>
          </a:p>
        </p:txBody>
      </p:sp>
      <p:graphicFrame>
        <p:nvGraphicFramePr>
          <p:cNvPr id="4178" name="Group 82"/>
          <p:cNvGraphicFramePr>
            <a:graphicFrameLocks noGrp="1"/>
          </p:cNvGraphicFramePr>
          <p:nvPr>
            <p:ph sz="half" idx="2"/>
          </p:nvPr>
        </p:nvGraphicFramePr>
        <p:xfrm>
          <a:off x="1717561" y="1389891"/>
          <a:ext cx="4347852" cy="1422516"/>
        </p:xfrm>
        <a:graphic>
          <a:graphicData uri="http://schemas.openxmlformats.org/drawingml/2006/table">
            <a:tbl>
              <a:tblPr/>
              <a:tblGrid>
                <a:gridCol w="2541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6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0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              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Lexical tone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18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Standard (80%)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T3: /yi3/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18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Large Deviant  (10%)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T1: /yi1/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Small Deviant  (10%)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T2: /yi2/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9" name="圖片 7" descr="Real syllable_adult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65401" y="1448245"/>
            <a:ext cx="2861442" cy="1989095"/>
          </a:xfrm>
          <a:prstGeom prst="rect">
            <a:avLst/>
          </a:prstGeom>
        </p:spPr>
      </p:pic>
      <p:sp>
        <p:nvSpPr>
          <p:cNvPr id="83" name="文字方塊 11"/>
          <p:cNvSpPr txBox="1"/>
          <p:nvPr/>
        </p:nvSpPr>
        <p:spPr>
          <a:xfrm>
            <a:off x="6783868" y="986580"/>
            <a:ext cx="1057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latin typeface="Times New Roman" pitchFamily="18" charset="0"/>
                <a:cs typeface="Times New Roman" pitchFamily="18" charset="0"/>
              </a:rPr>
              <a:t>Adults</a:t>
            </a:r>
            <a:endParaRPr lang="zh-TW" alt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84" name="群組 20"/>
          <p:cNvGrpSpPr/>
          <p:nvPr/>
        </p:nvGrpSpPr>
        <p:grpSpPr>
          <a:xfrm>
            <a:off x="6946413" y="2911761"/>
            <a:ext cx="3642563" cy="584775"/>
            <a:chOff x="5796135" y="4615212"/>
            <a:chExt cx="3642563" cy="584775"/>
          </a:xfrm>
          <a:solidFill>
            <a:schemeClr val="bg1"/>
          </a:solidFill>
        </p:grpSpPr>
        <p:sp>
          <p:nvSpPr>
            <p:cNvPr id="85" name="文字方塊 12"/>
            <p:cNvSpPr txBox="1"/>
            <p:nvPr/>
          </p:nvSpPr>
          <p:spPr>
            <a:xfrm>
              <a:off x="5810213" y="4615212"/>
              <a:ext cx="3628485" cy="584775"/>
            </a:xfrm>
            <a:prstGeom prst="rect">
              <a:avLst/>
            </a:prstGeom>
            <a:grp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latin typeface="Rockwell" pitchFamily="18" charset="0"/>
                  <a:cs typeface="Times New Roman" pitchFamily="18" charset="0"/>
                </a:rPr>
                <a:t>          Large deviant (T1/T3) </a:t>
              </a:r>
            </a:p>
            <a:p>
              <a:r>
                <a:rPr lang="en-US" altLang="zh-TW" sz="1600" dirty="0">
                  <a:latin typeface="Rockwell" pitchFamily="18" charset="0"/>
                  <a:cs typeface="Times New Roman" pitchFamily="18" charset="0"/>
                </a:rPr>
                <a:t>          Small deviant (T2/T3) </a:t>
              </a:r>
              <a:endParaRPr lang="zh-TW" altLang="en-US" sz="1600" dirty="0">
                <a:latin typeface="Rockwell" pitchFamily="18" charset="0"/>
                <a:cs typeface="Times New Roman" pitchFamily="18" charset="0"/>
              </a:endParaRPr>
            </a:p>
          </p:txBody>
        </p:sp>
        <p:cxnSp>
          <p:nvCxnSpPr>
            <p:cNvPr id="86" name="直線接點 13"/>
            <p:cNvCxnSpPr/>
            <p:nvPr/>
          </p:nvCxnSpPr>
          <p:spPr bwMode="auto">
            <a:xfrm>
              <a:off x="5796135" y="4797152"/>
              <a:ext cx="504057" cy="0"/>
            </a:xfrm>
            <a:prstGeom prst="line">
              <a:avLst/>
            </a:prstGeom>
            <a:grpFill/>
            <a:ln w="4445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87" name="直線接點 14"/>
            <p:cNvCxnSpPr/>
            <p:nvPr/>
          </p:nvCxnSpPr>
          <p:spPr bwMode="auto">
            <a:xfrm>
              <a:off x="5810213" y="5085184"/>
              <a:ext cx="489979" cy="0"/>
            </a:xfrm>
            <a:prstGeom prst="line">
              <a:avLst/>
            </a:prstGeom>
            <a:grpFill/>
            <a:ln w="44450" cap="sq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</p:cxnSp>
      </p:grpSp>
      <p:sp>
        <p:nvSpPr>
          <p:cNvPr id="88" name="文字方塊 15"/>
          <p:cNvSpPr txBox="1"/>
          <p:nvPr/>
        </p:nvSpPr>
        <p:spPr>
          <a:xfrm>
            <a:off x="6692484" y="5992175"/>
            <a:ext cx="3546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(Cheng et al., 2013; Lee et al., 2012)</a:t>
            </a:r>
            <a:endParaRPr lang="zh-TW" altLang="en-US" dirty="0"/>
          </a:p>
        </p:txBody>
      </p:sp>
      <p:pic>
        <p:nvPicPr>
          <p:cNvPr id="89" name="Picture 2" descr="figure 1 for paper_2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CCC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05893" y="3957742"/>
            <a:ext cx="2486591" cy="1681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" name="Picture 2" descr="figure 1 for paper_2"/>
          <p:cNvPicPr>
            <a:picLocks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CCC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3443" y="3761804"/>
            <a:ext cx="2096300" cy="1934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" name="Picture 2" descr="figure 1 for paper_2"/>
          <p:cNvPicPr>
            <a:picLocks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CCC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90024" y="3874906"/>
            <a:ext cx="2025398" cy="16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" name="文字方塊 8"/>
          <p:cNvSpPr txBox="1"/>
          <p:nvPr/>
        </p:nvSpPr>
        <p:spPr>
          <a:xfrm>
            <a:off x="4679176" y="5345941"/>
            <a:ext cx="10081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itchFamily="18" charset="0"/>
                <a:cs typeface="Times New Roman" pitchFamily="18" charset="0"/>
              </a:rPr>
              <a:t>4 </a:t>
            </a:r>
            <a:r>
              <a:rPr lang="en-US" altLang="zh-TW" sz="1600" b="1" dirty="0" err="1">
                <a:latin typeface="Times New Roman" pitchFamily="18" charset="0"/>
                <a:cs typeface="Times New Roman" pitchFamily="18" charset="0"/>
              </a:rPr>
              <a:t>yrs</a:t>
            </a:r>
            <a:endParaRPr lang="zh-TW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3" name="文字方塊 9"/>
          <p:cNvSpPr txBox="1"/>
          <p:nvPr/>
        </p:nvSpPr>
        <p:spPr>
          <a:xfrm>
            <a:off x="6998329" y="5309338"/>
            <a:ext cx="10081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itchFamily="18" charset="0"/>
                <a:cs typeface="Times New Roman" pitchFamily="18" charset="0"/>
              </a:rPr>
              <a:t>5 </a:t>
            </a:r>
            <a:r>
              <a:rPr lang="en-US" altLang="zh-TW" sz="1600" b="1" dirty="0" err="1">
                <a:latin typeface="Times New Roman" pitchFamily="18" charset="0"/>
                <a:cs typeface="Times New Roman" pitchFamily="18" charset="0"/>
              </a:rPr>
              <a:t>yrs</a:t>
            </a:r>
            <a:endParaRPr lang="zh-TW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4" name="文字方塊 10"/>
          <p:cNvSpPr txBox="1"/>
          <p:nvPr/>
        </p:nvSpPr>
        <p:spPr>
          <a:xfrm>
            <a:off x="8883929" y="5345941"/>
            <a:ext cx="10081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itchFamily="18" charset="0"/>
                <a:cs typeface="Times New Roman" pitchFamily="18" charset="0"/>
              </a:rPr>
              <a:t>6 </a:t>
            </a:r>
            <a:r>
              <a:rPr lang="en-US" altLang="zh-TW" sz="1600" b="1" dirty="0" err="1">
                <a:latin typeface="Times New Roman" pitchFamily="18" charset="0"/>
                <a:cs typeface="Times New Roman" pitchFamily="18" charset="0"/>
              </a:rPr>
              <a:t>yrs</a:t>
            </a:r>
            <a:endParaRPr lang="zh-TW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5" name="Picture 14" descr="Screen Shot 2014-04-01 at 下午12.29.58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4967" y="4962900"/>
            <a:ext cx="2274252" cy="132017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630733" y="4804962"/>
            <a:ext cx="400341" cy="3703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079403" y="6157316"/>
            <a:ext cx="1518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/>
                <a:cs typeface="Times New Roman"/>
              </a:rPr>
              <a:t>6 months</a:t>
            </a:r>
          </a:p>
        </p:txBody>
      </p:sp>
      <p:sp>
        <p:nvSpPr>
          <p:cNvPr id="98" name="文字方塊 38"/>
          <p:cNvSpPr txBox="1"/>
          <p:nvPr/>
        </p:nvSpPr>
        <p:spPr>
          <a:xfrm>
            <a:off x="2630733" y="4685902"/>
            <a:ext cx="138516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Adult-like MMN</a:t>
            </a:r>
            <a:endParaRPr lang="zh-TW" altLang="en-US" sz="1200" dirty="0"/>
          </a:p>
        </p:txBody>
      </p:sp>
      <p:sp>
        <p:nvSpPr>
          <p:cNvPr id="99" name="向下箭號 23"/>
          <p:cNvSpPr/>
          <p:nvPr/>
        </p:nvSpPr>
        <p:spPr bwMode="auto">
          <a:xfrm rot="1433887" flipV="1">
            <a:off x="2604444" y="5005778"/>
            <a:ext cx="45719" cy="243788"/>
          </a:xfrm>
          <a:prstGeom prst="downArrow">
            <a:avLst/>
          </a:prstGeom>
          <a:solidFill>
            <a:schemeClr val="tx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zh-TW" altLang="en-US"/>
          </a:p>
        </p:txBody>
      </p:sp>
      <p:sp>
        <p:nvSpPr>
          <p:cNvPr id="102" name="文字方塊 38"/>
          <p:cNvSpPr txBox="1"/>
          <p:nvPr/>
        </p:nvSpPr>
        <p:spPr>
          <a:xfrm>
            <a:off x="3125382" y="6144577"/>
            <a:ext cx="76610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P-MMR</a:t>
            </a:r>
            <a:endParaRPr lang="zh-TW" altLang="en-US" sz="1200" dirty="0"/>
          </a:p>
        </p:txBody>
      </p:sp>
      <p:sp>
        <p:nvSpPr>
          <p:cNvPr id="103" name="向下箭號 23"/>
          <p:cNvSpPr/>
          <p:nvPr/>
        </p:nvSpPr>
        <p:spPr bwMode="auto">
          <a:xfrm rot="7788052" flipH="1" flipV="1">
            <a:off x="3076940" y="5956433"/>
            <a:ext cx="45719" cy="296241"/>
          </a:xfrm>
          <a:prstGeom prst="downArrow">
            <a:avLst/>
          </a:prstGeom>
          <a:solidFill>
            <a:schemeClr val="tx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zh-TW" altLang="en-US"/>
          </a:p>
        </p:txBody>
      </p:sp>
      <p:pic>
        <p:nvPicPr>
          <p:cNvPr id="18" name="Picture 17" descr="Screen Shot 2014-04-01 at 下午2.19.01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4923" y="3230318"/>
            <a:ext cx="2176564" cy="1062973"/>
          </a:xfrm>
          <a:prstGeom prst="rect">
            <a:avLst/>
          </a:prstGeom>
        </p:spPr>
      </p:pic>
      <p:sp>
        <p:nvSpPr>
          <p:cNvPr id="105" name="TextBox 104"/>
          <p:cNvSpPr txBox="1"/>
          <p:nvPr/>
        </p:nvSpPr>
        <p:spPr>
          <a:xfrm>
            <a:off x="2082342" y="4013052"/>
            <a:ext cx="2086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/>
                <a:cs typeface="Times New Roman"/>
              </a:rPr>
              <a:t>Newborns (&lt; 13 days)</a:t>
            </a:r>
          </a:p>
        </p:txBody>
      </p:sp>
    </p:spTree>
    <p:extLst>
      <p:ext uri="{BB962C8B-B14F-4D97-AF65-F5344CB8AC3E}">
        <p14:creationId xmlns:p14="http://schemas.microsoft.com/office/powerpoint/2010/main" val="273411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1176410" y="0"/>
            <a:ext cx="8466452" cy="6918038"/>
            <a:chOff x="-103750" y="-98612"/>
            <a:chExt cx="8466452" cy="6918038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03750" y="-98612"/>
              <a:ext cx="5209807" cy="6918038"/>
            </a:xfrm>
            <a:prstGeom prst="rect">
              <a:avLst/>
            </a:prstGeom>
          </p:spPr>
        </p:pic>
        <p:pic>
          <p:nvPicPr>
            <p:cNvPr id="7" name="Picture 5" descr="fig1b.tif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260" t="6547" r="5047" b="7973"/>
            <a:stretch/>
          </p:blipFill>
          <p:spPr>
            <a:xfrm>
              <a:off x="5046939" y="884462"/>
              <a:ext cx="3135592" cy="5346263"/>
            </a:xfrm>
            <a:prstGeom prst="rect">
              <a:avLst/>
            </a:prstGeom>
          </p:spPr>
        </p:pic>
        <p:sp>
          <p:nvSpPr>
            <p:cNvPr id="8" name="TextBox 1"/>
            <p:cNvSpPr txBox="1"/>
            <p:nvPr/>
          </p:nvSpPr>
          <p:spPr>
            <a:xfrm>
              <a:off x="491121" y="977565"/>
              <a:ext cx="7151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/>
                <a:t>ERM1</a:t>
              </a:r>
            </a:p>
          </p:txBody>
        </p:sp>
        <p:sp>
          <p:nvSpPr>
            <p:cNvPr id="9" name="TextBox 4"/>
            <p:cNvSpPr txBox="1"/>
            <p:nvPr/>
          </p:nvSpPr>
          <p:spPr>
            <a:xfrm>
              <a:off x="491121" y="1627529"/>
              <a:ext cx="7151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/>
                <a:t>ERM2</a:t>
              </a:r>
            </a:p>
          </p:txBody>
        </p:sp>
        <p:sp>
          <p:nvSpPr>
            <p:cNvPr id="10" name="TextBox 7"/>
            <p:cNvSpPr txBox="1"/>
            <p:nvPr/>
          </p:nvSpPr>
          <p:spPr>
            <a:xfrm>
              <a:off x="491121" y="2261291"/>
              <a:ext cx="7151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/>
                <a:t>ERM3</a:t>
              </a:r>
            </a:p>
          </p:txBody>
        </p:sp>
        <p:sp>
          <p:nvSpPr>
            <p:cNvPr id="11" name="TextBox 8"/>
            <p:cNvSpPr txBox="1"/>
            <p:nvPr/>
          </p:nvSpPr>
          <p:spPr>
            <a:xfrm>
              <a:off x="491121" y="2904421"/>
              <a:ext cx="7151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/>
                <a:t>ERM4</a:t>
              </a:r>
            </a:p>
          </p:txBody>
        </p:sp>
        <p:sp>
          <p:nvSpPr>
            <p:cNvPr id="12" name="TextBox 9"/>
            <p:cNvSpPr txBox="1"/>
            <p:nvPr/>
          </p:nvSpPr>
          <p:spPr>
            <a:xfrm>
              <a:off x="491121" y="3542364"/>
              <a:ext cx="7151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/>
                <a:t>ERM5</a:t>
              </a:r>
            </a:p>
          </p:txBody>
        </p:sp>
        <p:sp>
          <p:nvSpPr>
            <p:cNvPr id="13" name="TextBox 10"/>
            <p:cNvSpPr txBox="1"/>
            <p:nvPr/>
          </p:nvSpPr>
          <p:spPr>
            <a:xfrm>
              <a:off x="491121" y="4180307"/>
              <a:ext cx="7151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/>
                <a:t>ERM6</a:t>
              </a:r>
            </a:p>
          </p:txBody>
        </p:sp>
        <p:sp>
          <p:nvSpPr>
            <p:cNvPr id="14" name="TextBox 11"/>
            <p:cNvSpPr txBox="1"/>
            <p:nvPr/>
          </p:nvSpPr>
          <p:spPr>
            <a:xfrm>
              <a:off x="491121" y="4818250"/>
              <a:ext cx="7151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/>
                <a:t>ERM7</a:t>
              </a:r>
            </a:p>
          </p:txBody>
        </p:sp>
        <p:sp>
          <p:nvSpPr>
            <p:cNvPr id="15" name="TextBox 12"/>
            <p:cNvSpPr txBox="1"/>
            <p:nvPr/>
          </p:nvSpPr>
          <p:spPr>
            <a:xfrm>
              <a:off x="586065" y="5468078"/>
              <a:ext cx="8931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/>
                <a:t>Residuals</a:t>
              </a:r>
            </a:p>
          </p:txBody>
        </p:sp>
        <p:sp>
          <p:nvSpPr>
            <p:cNvPr id="16" name="TextBox 1"/>
            <p:cNvSpPr txBox="1"/>
            <p:nvPr/>
          </p:nvSpPr>
          <p:spPr>
            <a:xfrm>
              <a:off x="526981" y="327601"/>
              <a:ext cx="1131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/>
                <a:t>Original ERP</a:t>
              </a:r>
              <a:endParaRPr lang="en-US" sz="1400" b="1" dirty="0"/>
            </a:p>
          </p:txBody>
        </p:sp>
        <p:grpSp>
          <p:nvGrpSpPr>
            <p:cNvPr id="17" name="群組 16"/>
            <p:cNvGrpSpPr/>
            <p:nvPr/>
          </p:nvGrpSpPr>
          <p:grpSpPr>
            <a:xfrm>
              <a:off x="2279255" y="820684"/>
              <a:ext cx="738790" cy="5427971"/>
              <a:chOff x="4039397" y="836443"/>
              <a:chExt cx="738790" cy="5427971"/>
            </a:xfrm>
          </p:grpSpPr>
          <p:sp>
            <p:nvSpPr>
              <p:cNvPr id="34" name="TextBox 13"/>
              <p:cNvSpPr txBox="1"/>
              <p:nvPr/>
            </p:nvSpPr>
            <p:spPr>
              <a:xfrm>
                <a:off x="4039397" y="6018193"/>
                <a:ext cx="73879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/>
                  <a:t>Time (</a:t>
                </a:r>
                <a:r>
                  <a:rPr lang="en-US" sz="1000" b="1" dirty="0" err="1"/>
                  <a:t>ms</a:t>
                </a:r>
                <a:r>
                  <a:rPr lang="en-US" sz="1000" b="1" dirty="0"/>
                  <a:t>)</a:t>
                </a:r>
              </a:p>
            </p:txBody>
          </p:sp>
          <p:sp>
            <p:nvSpPr>
              <p:cNvPr id="35" name="TextBox 13"/>
              <p:cNvSpPr txBox="1"/>
              <p:nvPr/>
            </p:nvSpPr>
            <p:spPr>
              <a:xfrm>
                <a:off x="4039397" y="5359358"/>
                <a:ext cx="73879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/>
                  <a:t>Time (</a:t>
                </a:r>
                <a:r>
                  <a:rPr lang="en-US" sz="1000" b="1" dirty="0" err="1"/>
                  <a:t>ms</a:t>
                </a:r>
                <a:r>
                  <a:rPr lang="en-US" sz="1000" b="1" dirty="0"/>
                  <a:t>)</a:t>
                </a:r>
              </a:p>
            </p:txBody>
          </p:sp>
          <p:sp>
            <p:nvSpPr>
              <p:cNvPr id="36" name="TextBox 13"/>
              <p:cNvSpPr txBox="1"/>
              <p:nvPr/>
            </p:nvSpPr>
            <p:spPr>
              <a:xfrm>
                <a:off x="4039397" y="4713730"/>
                <a:ext cx="73879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/>
                  <a:t>Time (</a:t>
                </a:r>
                <a:r>
                  <a:rPr lang="en-US" sz="1000" b="1" dirty="0" err="1"/>
                  <a:t>ms</a:t>
                </a:r>
                <a:r>
                  <a:rPr lang="en-US" sz="1000" b="1" dirty="0"/>
                  <a:t>)</a:t>
                </a:r>
              </a:p>
            </p:txBody>
          </p:sp>
          <p:sp>
            <p:nvSpPr>
              <p:cNvPr id="37" name="TextBox 13"/>
              <p:cNvSpPr txBox="1"/>
              <p:nvPr/>
            </p:nvSpPr>
            <p:spPr>
              <a:xfrm>
                <a:off x="4039397" y="4081790"/>
                <a:ext cx="73879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/>
                  <a:t>Time (</a:t>
                </a:r>
                <a:r>
                  <a:rPr lang="en-US" sz="1000" b="1" dirty="0" err="1"/>
                  <a:t>ms</a:t>
                </a:r>
                <a:r>
                  <a:rPr lang="en-US" sz="1000" b="1" dirty="0"/>
                  <a:t>)</a:t>
                </a:r>
              </a:p>
            </p:txBody>
          </p:sp>
          <p:sp>
            <p:nvSpPr>
              <p:cNvPr id="38" name="TextBox 13"/>
              <p:cNvSpPr txBox="1"/>
              <p:nvPr/>
            </p:nvSpPr>
            <p:spPr>
              <a:xfrm>
                <a:off x="4039397" y="3422907"/>
                <a:ext cx="73879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/>
                  <a:t>Time (</a:t>
                </a:r>
                <a:r>
                  <a:rPr lang="en-US" sz="1000" b="1" dirty="0" err="1"/>
                  <a:t>ms</a:t>
                </a:r>
                <a:r>
                  <a:rPr lang="en-US" sz="1000" b="1" dirty="0"/>
                  <a:t>)</a:t>
                </a:r>
              </a:p>
            </p:txBody>
          </p:sp>
          <p:sp>
            <p:nvSpPr>
              <p:cNvPr id="39" name="TextBox 13"/>
              <p:cNvSpPr txBox="1"/>
              <p:nvPr/>
            </p:nvSpPr>
            <p:spPr>
              <a:xfrm>
                <a:off x="4039397" y="2773037"/>
                <a:ext cx="73879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/>
                  <a:t>Time (</a:t>
                </a:r>
                <a:r>
                  <a:rPr lang="en-US" sz="1000" b="1" dirty="0" err="1"/>
                  <a:t>ms</a:t>
                </a:r>
                <a:r>
                  <a:rPr lang="en-US" sz="1000" b="1" dirty="0"/>
                  <a:t>)</a:t>
                </a:r>
              </a:p>
            </p:txBody>
          </p:sp>
          <p:sp>
            <p:nvSpPr>
              <p:cNvPr id="40" name="TextBox 13"/>
              <p:cNvSpPr txBox="1"/>
              <p:nvPr/>
            </p:nvSpPr>
            <p:spPr>
              <a:xfrm>
                <a:off x="4039397" y="2136374"/>
                <a:ext cx="73879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/>
                  <a:t>Time (</a:t>
                </a:r>
                <a:r>
                  <a:rPr lang="en-US" sz="1000" b="1" dirty="0" err="1"/>
                  <a:t>ms</a:t>
                </a:r>
                <a:r>
                  <a:rPr lang="en-US" sz="1000" b="1" dirty="0"/>
                  <a:t>)</a:t>
                </a:r>
              </a:p>
            </p:txBody>
          </p:sp>
          <p:sp>
            <p:nvSpPr>
              <p:cNvPr id="41" name="TextBox 13"/>
              <p:cNvSpPr txBox="1"/>
              <p:nvPr/>
            </p:nvSpPr>
            <p:spPr>
              <a:xfrm>
                <a:off x="4039397" y="1486504"/>
                <a:ext cx="73879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/>
                  <a:t>Time (</a:t>
                </a:r>
                <a:r>
                  <a:rPr lang="en-US" sz="1000" b="1" dirty="0" err="1"/>
                  <a:t>ms</a:t>
                </a:r>
                <a:r>
                  <a:rPr lang="en-US" sz="1000" b="1" dirty="0"/>
                  <a:t>)</a:t>
                </a:r>
              </a:p>
            </p:txBody>
          </p:sp>
          <p:sp>
            <p:nvSpPr>
              <p:cNvPr id="42" name="TextBox 13"/>
              <p:cNvSpPr txBox="1"/>
              <p:nvPr/>
            </p:nvSpPr>
            <p:spPr>
              <a:xfrm>
                <a:off x="4039397" y="836443"/>
                <a:ext cx="73879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/>
                  <a:t>Time (</a:t>
                </a:r>
                <a:r>
                  <a:rPr lang="en-US" sz="1000" b="1" dirty="0" err="1"/>
                  <a:t>ms</a:t>
                </a:r>
                <a:r>
                  <a:rPr lang="en-US" sz="1000" b="1" dirty="0"/>
                  <a:t>)</a:t>
                </a:r>
              </a:p>
            </p:txBody>
          </p:sp>
        </p:grpSp>
        <p:sp>
          <p:nvSpPr>
            <p:cNvPr id="18" name="TextBox 13"/>
            <p:cNvSpPr txBox="1"/>
            <p:nvPr/>
          </p:nvSpPr>
          <p:spPr>
            <a:xfrm rot="16200000">
              <a:off x="-550552" y="2944004"/>
              <a:ext cx="16710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/>
                <a:t>Amplitude (µV)</a:t>
              </a:r>
              <a:endParaRPr lang="en-US" sz="1200" b="1" dirty="0"/>
            </a:p>
          </p:txBody>
        </p:sp>
        <p:sp>
          <p:nvSpPr>
            <p:cNvPr id="19" name="TextBox 13"/>
            <p:cNvSpPr txBox="1"/>
            <p:nvPr/>
          </p:nvSpPr>
          <p:spPr>
            <a:xfrm>
              <a:off x="7103519" y="1461780"/>
              <a:ext cx="10117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Frequency (Hz)</a:t>
              </a:r>
            </a:p>
          </p:txBody>
        </p:sp>
        <p:sp>
          <p:nvSpPr>
            <p:cNvPr id="20" name="TextBox 13"/>
            <p:cNvSpPr txBox="1"/>
            <p:nvPr/>
          </p:nvSpPr>
          <p:spPr>
            <a:xfrm>
              <a:off x="7103519" y="2124133"/>
              <a:ext cx="10117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/>
                <a:t>Frequency (Hz)</a:t>
              </a:r>
              <a:endParaRPr lang="en-US" sz="1000" b="1" dirty="0"/>
            </a:p>
          </p:txBody>
        </p:sp>
        <p:sp>
          <p:nvSpPr>
            <p:cNvPr id="21" name="TextBox 13"/>
            <p:cNvSpPr txBox="1"/>
            <p:nvPr/>
          </p:nvSpPr>
          <p:spPr>
            <a:xfrm>
              <a:off x="7123311" y="2782713"/>
              <a:ext cx="10117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/>
                <a:t>Frequency (Hz)</a:t>
              </a:r>
              <a:endParaRPr lang="en-US" sz="1000" b="1" dirty="0"/>
            </a:p>
          </p:txBody>
        </p:sp>
        <p:sp>
          <p:nvSpPr>
            <p:cNvPr id="22" name="TextBox 13"/>
            <p:cNvSpPr txBox="1"/>
            <p:nvPr/>
          </p:nvSpPr>
          <p:spPr>
            <a:xfrm>
              <a:off x="7123311" y="3445066"/>
              <a:ext cx="10117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/>
                <a:t>Frequency (Hz)</a:t>
              </a:r>
              <a:endParaRPr lang="en-US" sz="1000" b="1" dirty="0"/>
            </a:p>
          </p:txBody>
        </p:sp>
        <p:sp>
          <p:nvSpPr>
            <p:cNvPr id="23" name="TextBox 13"/>
            <p:cNvSpPr txBox="1"/>
            <p:nvPr/>
          </p:nvSpPr>
          <p:spPr>
            <a:xfrm>
              <a:off x="7053862" y="4102553"/>
              <a:ext cx="10117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/>
                <a:t>Frequency (Hz)</a:t>
              </a:r>
              <a:endParaRPr lang="en-US" sz="1000" b="1" dirty="0"/>
            </a:p>
          </p:txBody>
        </p:sp>
        <p:sp>
          <p:nvSpPr>
            <p:cNvPr id="24" name="TextBox 13"/>
            <p:cNvSpPr txBox="1"/>
            <p:nvPr/>
          </p:nvSpPr>
          <p:spPr>
            <a:xfrm>
              <a:off x="7073654" y="4761133"/>
              <a:ext cx="10117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/>
                <a:t>Frequency (Hz)</a:t>
              </a:r>
              <a:endParaRPr lang="en-US" sz="1000" b="1" dirty="0"/>
            </a:p>
          </p:txBody>
        </p:sp>
        <p:sp>
          <p:nvSpPr>
            <p:cNvPr id="25" name="TextBox 13"/>
            <p:cNvSpPr txBox="1"/>
            <p:nvPr/>
          </p:nvSpPr>
          <p:spPr>
            <a:xfrm>
              <a:off x="7073654" y="5423486"/>
              <a:ext cx="10117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/>
                <a:t>Frequency (Hz)</a:t>
              </a:r>
              <a:endParaRPr lang="en-US" sz="1000" b="1" dirty="0"/>
            </a:p>
          </p:txBody>
        </p:sp>
        <p:sp>
          <p:nvSpPr>
            <p:cNvPr id="26" name="TextBox 1"/>
            <p:cNvSpPr txBox="1"/>
            <p:nvPr/>
          </p:nvSpPr>
          <p:spPr>
            <a:xfrm>
              <a:off x="7637678" y="1052365"/>
              <a:ext cx="7151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/>
                <a:t>ERM1</a:t>
              </a:r>
            </a:p>
          </p:txBody>
        </p:sp>
        <p:sp>
          <p:nvSpPr>
            <p:cNvPr id="27" name="TextBox 4"/>
            <p:cNvSpPr txBox="1"/>
            <p:nvPr/>
          </p:nvSpPr>
          <p:spPr>
            <a:xfrm>
              <a:off x="7637678" y="1746091"/>
              <a:ext cx="7151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/>
                <a:t>ERM2</a:t>
              </a:r>
            </a:p>
          </p:txBody>
        </p:sp>
        <p:sp>
          <p:nvSpPr>
            <p:cNvPr id="28" name="TextBox 7"/>
            <p:cNvSpPr txBox="1"/>
            <p:nvPr/>
          </p:nvSpPr>
          <p:spPr>
            <a:xfrm>
              <a:off x="7637678" y="2383298"/>
              <a:ext cx="7151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/>
                <a:t>ERM3</a:t>
              </a:r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37678" y="3026428"/>
              <a:ext cx="7151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/>
                <a:t>ERM4</a:t>
              </a:r>
            </a:p>
          </p:txBody>
        </p:sp>
        <p:sp>
          <p:nvSpPr>
            <p:cNvPr id="30" name="TextBox 9"/>
            <p:cNvSpPr txBox="1"/>
            <p:nvPr/>
          </p:nvSpPr>
          <p:spPr>
            <a:xfrm>
              <a:off x="7637678" y="3664371"/>
              <a:ext cx="7151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/>
                <a:t>ERM5</a:t>
              </a:r>
            </a:p>
          </p:txBody>
        </p:sp>
        <p:sp>
          <p:nvSpPr>
            <p:cNvPr id="31" name="TextBox 10"/>
            <p:cNvSpPr txBox="1"/>
            <p:nvPr/>
          </p:nvSpPr>
          <p:spPr>
            <a:xfrm>
              <a:off x="7637678" y="4346440"/>
              <a:ext cx="7151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/>
                <a:t>ERM6</a:t>
              </a:r>
            </a:p>
          </p:txBody>
        </p:sp>
        <p:sp>
          <p:nvSpPr>
            <p:cNvPr id="32" name="TextBox 11"/>
            <p:cNvSpPr txBox="1"/>
            <p:nvPr/>
          </p:nvSpPr>
          <p:spPr>
            <a:xfrm>
              <a:off x="7647574" y="5035822"/>
              <a:ext cx="7151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/>
                <a:t>ERM7</a:t>
              </a:r>
            </a:p>
          </p:txBody>
        </p:sp>
        <p:sp>
          <p:nvSpPr>
            <p:cNvPr id="33" name="TextBox 13"/>
            <p:cNvSpPr txBox="1"/>
            <p:nvPr/>
          </p:nvSpPr>
          <p:spPr>
            <a:xfrm rot="16200000">
              <a:off x="3585398" y="2537187"/>
              <a:ext cx="27806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Amplitudes of </a:t>
              </a:r>
              <a:r>
                <a:rPr lang="en-US" sz="1200" b="1"/>
                <a:t>Marginal Spectrum (</a:t>
              </a:r>
              <a:r>
                <a:rPr lang="en-US" sz="1200" b="1" dirty="0"/>
                <a:t>∑ µV)</a:t>
              </a:r>
            </a:p>
          </p:txBody>
        </p:sp>
      </p:grpSp>
      <p:sp>
        <p:nvSpPr>
          <p:cNvPr id="43" name="矩形 42"/>
          <p:cNvSpPr/>
          <p:nvPr/>
        </p:nvSpPr>
        <p:spPr>
          <a:xfrm>
            <a:off x="8117200" y="6388386"/>
            <a:ext cx="2457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(Hsu, Lee &amp; Liang, 2016)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3754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48491D-F696-3242-B1A6-955E31ADC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A989FF-8906-0142-B9B8-58A78A9D0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/>
              <a:t>Install python </a:t>
            </a:r>
            <a:r>
              <a:rPr kumimoji="1" lang="en" altLang="zh-TW" dirty="0" err="1"/>
              <a:t>mackages</a:t>
            </a:r>
            <a:endParaRPr kumimoji="1" lang="en" altLang="zh-TW" dirty="0"/>
          </a:p>
          <a:p>
            <a:r>
              <a:rPr kumimoji="1" lang="en" altLang="zh-TW" dirty="0">
                <a:hlinkClick r:id="rId2"/>
              </a:rPr>
              <a:t>https://hackmd.io/@deltaphase/Bkkm0ETJ_</a:t>
            </a:r>
            <a:endParaRPr kumimoji="1" lang="en" altLang="zh-TW" dirty="0"/>
          </a:p>
          <a:p>
            <a:endParaRPr kumimoji="1" lang="en" altLang="zh-TW" dirty="0"/>
          </a:p>
          <a:p>
            <a:r>
              <a:rPr kumimoji="1" lang="en" altLang="zh-TW" dirty="0"/>
              <a:t>Documentations and datasets</a:t>
            </a:r>
          </a:p>
          <a:p>
            <a:r>
              <a:rPr kumimoji="1" lang="en" altLang="zh-TW" dirty="0">
                <a:hlinkClick r:id="rId3"/>
              </a:rPr>
              <a:t>https://emd.readthedocs.io/en/stable/index.html</a:t>
            </a:r>
            <a:endParaRPr kumimoji="1" lang="en" altLang="zh-TW" dirty="0"/>
          </a:p>
          <a:p>
            <a:r>
              <a:rPr kumimoji="1" lang="en" altLang="zh-TW" dirty="0">
                <a:hlinkClick r:id="rId4"/>
              </a:rPr>
              <a:t>https://github.com/Eelbrain/Alice</a:t>
            </a:r>
            <a:endParaRPr kumimoji="1" lang="en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8169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Limitation of measuring MMN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Conventional approaches to measuring MMN include recording a large number of trials (e.g., 1000 trials per participant).</a:t>
            </a:r>
          </a:p>
          <a:p>
            <a:r>
              <a:rPr lang="en-US" altLang="zh-TW" dirty="0"/>
              <a:t>To improve the statistical significance of ERP studies, a simple approach is increasing the number of trials. However, this approach prolongs experimental times for recording EEG data and might not be suitable for studying clinical populations and children.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06575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/>
          <p:cNvGrpSpPr/>
          <p:nvPr/>
        </p:nvGrpSpPr>
        <p:grpSpPr>
          <a:xfrm>
            <a:off x="1717868" y="201829"/>
            <a:ext cx="7395153" cy="6274106"/>
            <a:chOff x="661552" y="279398"/>
            <a:chExt cx="7555722" cy="652377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1552" y="410183"/>
              <a:ext cx="3613792" cy="2378908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661552" y="3006199"/>
              <a:ext cx="3635215" cy="3400727"/>
              <a:chOff x="4744199" y="439681"/>
              <a:chExt cx="4259529" cy="4011923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44199" y="712779"/>
                <a:ext cx="4259529" cy="3738825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5750380" y="439681"/>
                <a:ext cx="2949569" cy="415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Raw ERPs, 100 </a:t>
                </a:r>
                <a:r>
                  <a:rPr lang="en-US" sz="1600" dirty="0" err="1"/>
                  <a:t>ms</a:t>
                </a:r>
                <a:r>
                  <a:rPr lang="en-US" sz="1600" dirty="0"/>
                  <a:t> – 200 </a:t>
                </a:r>
                <a:r>
                  <a:rPr lang="en-US" sz="1600" dirty="0" err="1"/>
                  <a:t>ms</a:t>
                </a:r>
                <a:endParaRPr lang="en-US" sz="1600" dirty="0"/>
              </a:p>
            </p:txBody>
          </p:sp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05496" y="279398"/>
              <a:ext cx="3672236" cy="2597736"/>
            </a:xfrm>
            <a:prstGeom prst="rect">
              <a:avLst/>
            </a:prstGeom>
          </p:spPr>
        </p:pic>
        <p:grpSp>
          <p:nvGrpSpPr>
            <p:cNvPr id="2" name="Group 1"/>
            <p:cNvGrpSpPr/>
            <p:nvPr/>
          </p:nvGrpSpPr>
          <p:grpSpPr>
            <a:xfrm>
              <a:off x="4582059" y="3006199"/>
              <a:ext cx="3635215" cy="3400727"/>
              <a:chOff x="4677059" y="2692224"/>
              <a:chExt cx="4259529" cy="4011923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77059" y="2965322"/>
                <a:ext cx="4259529" cy="3738825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5502736" y="2692224"/>
                <a:ext cx="3239353" cy="415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IMFs (4 + 5), 100 </a:t>
                </a:r>
                <a:r>
                  <a:rPr lang="en-US" sz="1600" dirty="0" err="1"/>
                  <a:t>ms</a:t>
                </a:r>
                <a:r>
                  <a:rPr lang="en-US" sz="1600" dirty="0"/>
                  <a:t> – 200 </a:t>
                </a:r>
                <a:r>
                  <a:rPr lang="en-US" sz="1600" dirty="0" err="1"/>
                  <a:t>ms</a:t>
                </a:r>
                <a:endParaRPr lang="en-US" sz="1600" dirty="0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937056" y="6414425"/>
              <a:ext cx="3359711" cy="384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F(2, 34) = 57.1, p &lt; .001, </a:t>
              </a:r>
              <a:r>
                <a:rPr lang="en-US" dirty="0" err="1"/>
                <a:t>η</a:t>
              </a:r>
              <a:r>
                <a:rPr lang="en-US" dirty="0"/>
                <a:t> = </a:t>
              </a:r>
              <a:r>
                <a:rPr lang="en-US" b="1" dirty="0"/>
                <a:t>0.42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820579" y="6419146"/>
              <a:ext cx="3359711" cy="384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F(2, 34) = 75.6, p &lt; .001, </a:t>
              </a:r>
              <a:r>
                <a:rPr lang="en-US" dirty="0" err="1"/>
                <a:t>η</a:t>
              </a:r>
              <a:r>
                <a:rPr lang="en-US" dirty="0"/>
                <a:t> = </a:t>
              </a:r>
              <a:r>
                <a:rPr lang="en-US" b="1" dirty="0"/>
                <a:t>0.58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8115376" y="6483378"/>
            <a:ext cx="2457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(Hsu, Lee &amp; Liang, 2016)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574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409" y="1047778"/>
            <a:ext cx="8534400" cy="54356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115376" y="6483378"/>
            <a:ext cx="2457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(Hsu, Lee &amp; Liang, 2016)</a:t>
            </a:r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Effect Size of ERPs and IMFs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78383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1623265" y="1055292"/>
            <a:ext cx="7866077" cy="5343985"/>
            <a:chOff x="304800" y="497942"/>
            <a:chExt cx="8534400" cy="615927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800" y="1221619"/>
              <a:ext cx="8534400" cy="5435600"/>
            </a:xfrm>
            <a:prstGeom prst="rect">
              <a:avLst/>
            </a:prstGeom>
          </p:spPr>
        </p:pic>
        <p:sp>
          <p:nvSpPr>
            <p:cNvPr id="2" name="Oval 1"/>
            <p:cNvSpPr/>
            <p:nvPr/>
          </p:nvSpPr>
          <p:spPr>
            <a:xfrm rot="20820504">
              <a:off x="4670027" y="1412633"/>
              <a:ext cx="3896518" cy="1248986"/>
            </a:xfrm>
            <a:prstGeom prst="ellipse">
              <a:avLst/>
            </a:prstGeom>
            <a:noFill/>
            <a:ln w="76200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03520" y="497942"/>
              <a:ext cx="8197855" cy="702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/>
                <a:t>Three levels (p = 3)</a:t>
              </a:r>
            </a:p>
            <a:p>
              <a:pPr>
                <a:lnSpc>
                  <a:spcPct val="80000"/>
                </a:lnSpc>
              </a:pPr>
              <a:r>
                <a:rPr lang="en-US" sz="1400" dirty="0"/>
                <a:t>repeated-measurements ANOVA: </a:t>
              </a:r>
              <a:r>
                <a:rPr lang="en-US" sz="1400" i="1" dirty="0"/>
                <a:t>v</a:t>
              </a:r>
              <a:r>
                <a:rPr lang="en-US" sz="1400" dirty="0"/>
                <a:t>1 = p-1; </a:t>
              </a:r>
              <a:r>
                <a:rPr lang="en-US" sz="1400" i="1" dirty="0"/>
                <a:t>v</a:t>
              </a:r>
              <a:r>
                <a:rPr lang="en-US" sz="1400" dirty="0"/>
                <a:t>2 = (p-1)(n-1)</a:t>
              </a:r>
            </a:p>
            <a:p>
              <a:pPr>
                <a:lnSpc>
                  <a:spcPct val="80000"/>
                </a:lnSpc>
              </a:pPr>
              <a:r>
                <a:rPr lang="en-US" sz="1400" dirty="0"/>
                <a:t>α = 0.05, power (1 – β) = 0.8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632752" y="2127931"/>
              <a:ext cx="1219618" cy="425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n = 5</a:t>
              </a:r>
            </a:p>
          </p:txBody>
        </p:sp>
        <p:sp>
          <p:nvSpPr>
            <p:cNvPr id="6" name="Oval 5"/>
            <p:cNvSpPr/>
            <p:nvPr/>
          </p:nvSpPr>
          <p:spPr>
            <a:xfrm rot="20820504">
              <a:off x="2612491" y="2562765"/>
              <a:ext cx="1735408" cy="790949"/>
            </a:xfrm>
            <a:prstGeom prst="ellipse">
              <a:avLst/>
            </a:prstGeom>
            <a:noFill/>
            <a:ln w="76200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81165" y="2595791"/>
              <a:ext cx="1219618" cy="425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n = 6</a:t>
              </a:r>
            </a:p>
          </p:txBody>
        </p:sp>
        <p:sp>
          <p:nvSpPr>
            <p:cNvPr id="8" name="Oval 7"/>
            <p:cNvSpPr/>
            <p:nvPr/>
          </p:nvSpPr>
          <p:spPr>
            <a:xfrm rot="21117035">
              <a:off x="1679387" y="3068576"/>
              <a:ext cx="6838601" cy="1298323"/>
            </a:xfrm>
            <a:prstGeom prst="ellipse">
              <a:avLst/>
            </a:prstGeom>
            <a:noFill/>
            <a:ln w="76200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790078" y="3849023"/>
              <a:ext cx="1219618" cy="425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n = 9</a:t>
              </a:r>
            </a:p>
          </p:txBody>
        </p:sp>
        <p:sp>
          <p:nvSpPr>
            <p:cNvPr id="10" name="Oval 9"/>
            <p:cNvSpPr/>
            <p:nvPr/>
          </p:nvSpPr>
          <p:spPr>
            <a:xfrm rot="21338706">
              <a:off x="1130468" y="4521397"/>
              <a:ext cx="1484758" cy="941218"/>
            </a:xfrm>
            <a:prstGeom prst="ellipse">
              <a:avLst/>
            </a:prstGeom>
            <a:noFill/>
            <a:ln w="76200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29199" y="4644281"/>
              <a:ext cx="1219618" cy="425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n = 14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622174" y="5562155"/>
              <a:ext cx="1219618" cy="425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n = 17</a:t>
              </a:r>
            </a:p>
          </p:txBody>
        </p:sp>
      </p:grpSp>
      <p:sp>
        <p:nvSpPr>
          <p:cNvPr id="14" name="矩形 13"/>
          <p:cNvSpPr/>
          <p:nvPr/>
        </p:nvSpPr>
        <p:spPr>
          <a:xfrm>
            <a:off x="8115376" y="6483378"/>
            <a:ext cx="2457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(Hsu, Lee &amp; Liang, 2016)</a:t>
            </a:r>
            <a:endParaRPr lang="zh-TW" altLang="en-US" dirty="0"/>
          </a:p>
        </p:txBody>
      </p:sp>
      <p:sp>
        <p:nvSpPr>
          <p:cNvPr id="15" name="TextBox 2"/>
          <p:cNvSpPr txBox="1"/>
          <p:nvPr/>
        </p:nvSpPr>
        <p:spPr>
          <a:xfrm>
            <a:off x="1524001" y="93778"/>
            <a:ext cx="8900719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/>
              <a:t>Number of participants to replicate MMN effects on ERPs and IMFs </a:t>
            </a:r>
          </a:p>
        </p:txBody>
      </p:sp>
    </p:spTree>
    <p:extLst>
      <p:ext uri="{BB962C8B-B14F-4D97-AF65-F5344CB8AC3E}">
        <p14:creationId xmlns:p14="http://schemas.microsoft.com/office/powerpoint/2010/main" val="811285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AutoShape 5"/>
          <p:cNvSpPr>
            <a:spLocks noChangeArrowheads="1"/>
          </p:cNvSpPr>
          <p:nvPr/>
        </p:nvSpPr>
        <p:spPr bwMode="auto">
          <a:xfrm>
            <a:off x="7911431" y="2924678"/>
            <a:ext cx="228600" cy="457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22" name="AutoShape 6"/>
          <p:cNvSpPr>
            <a:spLocks noChangeArrowheads="1"/>
          </p:cNvSpPr>
          <p:nvPr/>
        </p:nvSpPr>
        <p:spPr bwMode="auto">
          <a:xfrm>
            <a:off x="7911431" y="4677278"/>
            <a:ext cx="228600" cy="457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23" name="AutoShape 7"/>
          <p:cNvSpPr>
            <a:spLocks noChangeArrowheads="1"/>
          </p:cNvSpPr>
          <p:nvPr/>
        </p:nvSpPr>
        <p:spPr bwMode="auto">
          <a:xfrm>
            <a:off x="6463632" y="1729290"/>
            <a:ext cx="3006725" cy="1042988"/>
          </a:xfrm>
          <a:prstGeom prst="flowChartInputOutpu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TW" dirty="0">
                <a:latin typeface="Tahoma" pitchFamily="34" charset="0"/>
              </a:rPr>
              <a:t>Continuous waveforms with event marks</a:t>
            </a:r>
          </a:p>
        </p:txBody>
      </p:sp>
      <p:sp>
        <p:nvSpPr>
          <p:cNvPr id="9224" name="AutoShape 8"/>
          <p:cNvSpPr>
            <a:spLocks noChangeArrowheads="1"/>
          </p:cNvSpPr>
          <p:nvPr/>
        </p:nvSpPr>
        <p:spPr bwMode="auto">
          <a:xfrm>
            <a:off x="6463631" y="3610478"/>
            <a:ext cx="2971800" cy="914400"/>
          </a:xfrm>
          <a:prstGeom prst="flowChartInputOutpu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TW">
                <a:latin typeface="Tahoma" pitchFamily="34" charset="0"/>
              </a:rPr>
              <a:t>Epochs aligned to the time-locking events</a:t>
            </a:r>
          </a:p>
        </p:txBody>
      </p:sp>
      <p:sp>
        <p:nvSpPr>
          <p:cNvPr id="9225" name="AutoShape 9"/>
          <p:cNvSpPr>
            <a:spLocks noChangeArrowheads="1"/>
          </p:cNvSpPr>
          <p:nvPr/>
        </p:nvSpPr>
        <p:spPr bwMode="auto">
          <a:xfrm>
            <a:off x="6463631" y="5363078"/>
            <a:ext cx="2971800" cy="914400"/>
          </a:xfrm>
          <a:prstGeom prst="flowChartInputOutpu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TW" dirty="0">
                <a:latin typeface="Tahoma" pitchFamily="34" charset="0"/>
              </a:rPr>
              <a:t>Averaged waveforms for analysis</a:t>
            </a:r>
          </a:p>
        </p:txBody>
      </p:sp>
      <p:sp>
        <p:nvSpPr>
          <p:cNvPr id="9232" name="AutoShape 16"/>
          <p:cNvSpPr>
            <a:spLocks noChangeArrowheads="1"/>
          </p:cNvSpPr>
          <p:nvPr/>
        </p:nvSpPr>
        <p:spPr bwMode="auto">
          <a:xfrm>
            <a:off x="2865587" y="1729290"/>
            <a:ext cx="2502024" cy="1576388"/>
          </a:xfrm>
          <a:prstGeom prst="flowChartMultidocumen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FontTx/>
              <a:buChar char="•"/>
            </a:pPr>
            <a:r>
              <a:rPr lang="en-US" altLang="zh-TW">
                <a:latin typeface="Tahoma" pitchFamily="34" charset="0"/>
              </a:rPr>
              <a:t>Epoching</a:t>
            </a:r>
          </a:p>
          <a:p>
            <a:pPr>
              <a:buFontTx/>
              <a:buChar char="•"/>
            </a:pPr>
            <a:r>
              <a:rPr lang="en-US" altLang="zh-TW">
                <a:latin typeface="Tahoma" pitchFamily="34" charset="0"/>
              </a:rPr>
              <a:t>Visual Inspection</a:t>
            </a:r>
          </a:p>
        </p:txBody>
      </p:sp>
      <p:sp>
        <p:nvSpPr>
          <p:cNvPr id="9233" name="AutoShape 17"/>
          <p:cNvSpPr>
            <a:spLocks noChangeArrowheads="1"/>
          </p:cNvSpPr>
          <p:nvPr/>
        </p:nvSpPr>
        <p:spPr bwMode="auto">
          <a:xfrm>
            <a:off x="2865587" y="3613183"/>
            <a:ext cx="2502024" cy="2654969"/>
          </a:xfrm>
          <a:prstGeom prst="flowChartMultidocumen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FontTx/>
              <a:buChar char="•"/>
            </a:pPr>
            <a:r>
              <a:rPr lang="en-US" altLang="zh-TW" dirty="0">
                <a:latin typeface="Tahoma" pitchFamily="34" charset="0"/>
              </a:rPr>
              <a:t>Baseline</a:t>
            </a:r>
          </a:p>
          <a:p>
            <a:pPr>
              <a:buFontTx/>
              <a:buChar char="•"/>
            </a:pPr>
            <a:r>
              <a:rPr lang="en-US" altLang="zh-TW" dirty="0">
                <a:latin typeface="Tahoma" pitchFamily="34" charset="0"/>
              </a:rPr>
              <a:t>Artifact</a:t>
            </a:r>
          </a:p>
          <a:p>
            <a:pPr lvl="1">
              <a:buFontTx/>
              <a:buChar char="•"/>
            </a:pPr>
            <a:r>
              <a:rPr lang="en-US" altLang="zh-TW" dirty="0">
                <a:latin typeface="Tahoma" pitchFamily="34" charset="0"/>
              </a:rPr>
              <a:t> Rejection</a:t>
            </a:r>
          </a:p>
          <a:p>
            <a:pPr lvl="1">
              <a:buFontTx/>
              <a:buChar char="•"/>
            </a:pPr>
            <a:r>
              <a:rPr lang="en-US" altLang="zh-TW" dirty="0">
                <a:latin typeface="Tahoma" pitchFamily="34" charset="0"/>
              </a:rPr>
              <a:t> Correction</a:t>
            </a:r>
          </a:p>
          <a:p>
            <a:pPr>
              <a:buFontTx/>
              <a:buChar char="•"/>
            </a:pPr>
            <a:r>
              <a:rPr lang="en-US" altLang="zh-TW" dirty="0">
                <a:latin typeface="Tahoma" pitchFamily="34" charset="0"/>
              </a:rPr>
              <a:t>Filtering</a:t>
            </a:r>
          </a:p>
          <a:p>
            <a:pPr>
              <a:buFontTx/>
              <a:buChar char="•"/>
            </a:pPr>
            <a:r>
              <a:rPr lang="en-US" altLang="zh-TW" dirty="0">
                <a:latin typeface="Tahoma" pitchFamily="34" charset="0"/>
              </a:rPr>
              <a:t>Averaging</a:t>
            </a:r>
          </a:p>
        </p:txBody>
      </p:sp>
      <p:sp>
        <p:nvSpPr>
          <p:cNvPr id="9219" name="AutoShape 3"/>
          <p:cNvSpPr>
            <a:spLocks noChangeArrowheads="1"/>
          </p:cNvSpPr>
          <p:nvPr/>
        </p:nvSpPr>
        <p:spPr bwMode="auto">
          <a:xfrm>
            <a:off x="5396831" y="2315078"/>
            <a:ext cx="990600" cy="1295400"/>
          </a:xfrm>
          <a:prstGeom prst="curvedRightArrow">
            <a:avLst>
              <a:gd name="adj1" fmla="val 26154"/>
              <a:gd name="adj2" fmla="val 52308"/>
              <a:gd name="adj3" fmla="val 33333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18" name="AutoShape 2"/>
          <p:cNvSpPr>
            <a:spLocks noChangeArrowheads="1"/>
          </p:cNvSpPr>
          <p:nvPr/>
        </p:nvSpPr>
        <p:spPr bwMode="auto">
          <a:xfrm>
            <a:off x="5403379" y="4372478"/>
            <a:ext cx="990600" cy="1295400"/>
          </a:xfrm>
          <a:prstGeom prst="curvedRightArrow">
            <a:avLst>
              <a:gd name="adj1" fmla="val 26154"/>
              <a:gd name="adj2" fmla="val 52308"/>
              <a:gd name="adj3" fmla="val 33333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 methods of EEG study</a:t>
            </a:r>
          </a:p>
        </p:txBody>
      </p:sp>
    </p:spTree>
    <p:extLst>
      <p:ext uri="{BB962C8B-B14F-4D97-AF65-F5344CB8AC3E}">
        <p14:creationId xmlns:p14="http://schemas.microsoft.com/office/powerpoint/2010/main" val="81853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9233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AutoShape 5"/>
          <p:cNvSpPr>
            <a:spLocks noChangeArrowheads="1"/>
          </p:cNvSpPr>
          <p:nvPr/>
        </p:nvSpPr>
        <p:spPr bwMode="auto">
          <a:xfrm>
            <a:off x="7911431" y="2916139"/>
            <a:ext cx="228600" cy="457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22" name="AutoShape 6"/>
          <p:cNvSpPr>
            <a:spLocks noChangeArrowheads="1"/>
          </p:cNvSpPr>
          <p:nvPr/>
        </p:nvSpPr>
        <p:spPr bwMode="auto">
          <a:xfrm>
            <a:off x="7911431" y="4668739"/>
            <a:ext cx="228600" cy="457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23" name="AutoShape 7"/>
          <p:cNvSpPr>
            <a:spLocks noChangeArrowheads="1"/>
          </p:cNvSpPr>
          <p:nvPr/>
        </p:nvSpPr>
        <p:spPr bwMode="auto">
          <a:xfrm>
            <a:off x="6463632" y="1720751"/>
            <a:ext cx="3006725" cy="1042988"/>
          </a:xfrm>
          <a:prstGeom prst="flowChartInputOutpu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TW" dirty="0">
                <a:latin typeface="Tahoma" pitchFamily="34" charset="0"/>
              </a:rPr>
              <a:t>Continuous waveforms with event marks</a:t>
            </a:r>
          </a:p>
        </p:txBody>
      </p:sp>
      <p:sp>
        <p:nvSpPr>
          <p:cNvPr id="9224" name="AutoShape 8"/>
          <p:cNvSpPr>
            <a:spLocks noChangeArrowheads="1"/>
          </p:cNvSpPr>
          <p:nvPr/>
        </p:nvSpPr>
        <p:spPr bwMode="auto">
          <a:xfrm>
            <a:off x="6463631" y="3601939"/>
            <a:ext cx="2971800" cy="914400"/>
          </a:xfrm>
          <a:prstGeom prst="flowChartInputOutpu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TW">
                <a:latin typeface="Tahoma" pitchFamily="34" charset="0"/>
              </a:rPr>
              <a:t>Epochs aligned to the time-locking events</a:t>
            </a:r>
          </a:p>
        </p:txBody>
      </p:sp>
      <p:sp>
        <p:nvSpPr>
          <p:cNvPr id="9225" name="AutoShape 9"/>
          <p:cNvSpPr>
            <a:spLocks noChangeArrowheads="1"/>
          </p:cNvSpPr>
          <p:nvPr/>
        </p:nvSpPr>
        <p:spPr bwMode="auto">
          <a:xfrm>
            <a:off x="6463631" y="5354539"/>
            <a:ext cx="2971800" cy="914400"/>
          </a:xfrm>
          <a:prstGeom prst="flowChartInputOutpu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TW" dirty="0">
                <a:latin typeface="Tahoma" pitchFamily="34" charset="0"/>
              </a:rPr>
              <a:t>Averaged waveforms for analysis</a:t>
            </a:r>
          </a:p>
        </p:txBody>
      </p:sp>
      <p:sp>
        <p:nvSpPr>
          <p:cNvPr id="9232" name="AutoShape 16"/>
          <p:cNvSpPr>
            <a:spLocks noChangeArrowheads="1"/>
          </p:cNvSpPr>
          <p:nvPr/>
        </p:nvSpPr>
        <p:spPr bwMode="auto">
          <a:xfrm>
            <a:off x="2865587" y="1720751"/>
            <a:ext cx="2502024" cy="1576388"/>
          </a:xfrm>
          <a:prstGeom prst="flowChartMultidocumen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FontTx/>
              <a:buChar char="•"/>
            </a:pPr>
            <a:r>
              <a:rPr lang="en-US" altLang="zh-TW">
                <a:latin typeface="Tahoma" pitchFamily="34" charset="0"/>
              </a:rPr>
              <a:t>Epoching</a:t>
            </a:r>
          </a:p>
          <a:p>
            <a:pPr>
              <a:buFontTx/>
              <a:buChar char="•"/>
            </a:pPr>
            <a:r>
              <a:rPr lang="en-US" altLang="zh-TW">
                <a:latin typeface="Tahoma" pitchFamily="34" charset="0"/>
              </a:rPr>
              <a:t>Visual Inspection</a:t>
            </a:r>
          </a:p>
        </p:txBody>
      </p:sp>
      <p:sp>
        <p:nvSpPr>
          <p:cNvPr id="9233" name="AutoShape 17"/>
          <p:cNvSpPr>
            <a:spLocks noChangeArrowheads="1"/>
          </p:cNvSpPr>
          <p:nvPr/>
        </p:nvSpPr>
        <p:spPr bwMode="auto">
          <a:xfrm>
            <a:off x="2865587" y="3604644"/>
            <a:ext cx="2502024" cy="2654969"/>
          </a:xfrm>
          <a:prstGeom prst="flowChartMultidocumen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FontTx/>
              <a:buChar char="•"/>
            </a:pPr>
            <a:r>
              <a:rPr lang="en-US" altLang="zh-TW" b="1" dirty="0">
                <a:solidFill>
                  <a:srgbClr val="FF0000"/>
                </a:solidFill>
                <a:latin typeface="Tahoma" pitchFamily="34" charset="0"/>
              </a:rPr>
              <a:t>EMD</a:t>
            </a:r>
          </a:p>
          <a:p>
            <a:pPr>
              <a:buFontTx/>
              <a:buChar char="•"/>
            </a:pPr>
            <a:r>
              <a:rPr lang="en-US" altLang="zh-TW" b="1" dirty="0">
                <a:solidFill>
                  <a:srgbClr val="FF0000"/>
                </a:solidFill>
                <a:latin typeface="Tahoma" pitchFamily="34" charset="0"/>
              </a:rPr>
              <a:t>spectrums</a:t>
            </a:r>
          </a:p>
          <a:p>
            <a:pPr>
              <a:buFontTx/>
              <a:buChar char="•"/>
            </a:pPr>
            <a:r>
              <a:rPr lang="en-US" altLang="zh-TW" sz="1600" b="1" dirty="0">
                <a:solidFill>
                  <a:srgbClr val="FF0000"/>
                </a:solidFill>
                <a:latin typeface="Tahoma" pitchFamily="34" charset="0"/>
              </a:rPr>
              <a:t>Remove residuals</a:t>
            </a:r>
          </a:p>
          <a:p>
            <a:r>
              <a:rPr lang="en-US" altLang="zh-TW" sz="1600" b="1" dirty="0">
                <a:solidFill>
                  <a:srgbClr val="FF0000"/>
                </a:solidFill>
                <a:latin typeface="Tahoma" pitchFamily="34" charset="0"/>
              </a:rPr>
              <a:t>and noise components</a:t>
            </a:r>
          </a:p>
        </p:txBody>
      </p:sp>
      <p:sp>
        <p:nvSpPr>
          <p:cNvPr id="9219" name="AutoShape 3"/>
          <p:cNvSpPr>
            <a:spLocks noChangeArrowheads="1"/>
          </p:cNvSpPr>
          <p:nvPr/>
        </p:nvSpPr>
        <p:spPr bwMode="auto">
          <a:xfrm>
            <a:off x="5396831" y="2306539"/>
            <a:ext cx="990600" cy="1295400"/>
          </a:xfrm>
          <a:prstGeom prst="curvedRightArrow">
            <a:avLst>
              <a:gd name="adj1" fmla="val 26154"/>
              <a:gd name="adj2" fmla="val 52308"/>
              <a:gd name="adj3" fmla="val 33333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18" name="AutoShape 2"/>
          <p:cNvSpPr>
            <a:spLocks noChangeArrowheads="1"/>
          </p:cNvSpPr>
          <p:nvPr/>
        </p:nvSpPr>
        <p:spPr bwMode="auto">
          <a:xfrm>
            <a:off x="5403379" y="4363939"/>
            <a:ext cx="990600" cy="1295400"/>
          </a:xfrm>
          <a:prstGeom prst="curvedRightArrow">
            <a:avLst>
              <a:gd name="adj1" fmla="val 26154"/>
              <a:gd name="adj2" fmla="val 52308"/>
              <a:gd name="adj3" fmla="val 33333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 methods of EEG study</a:t>
            </a:r>
          </a:p>
        </p:txBody>
      </p:sp>
    </p:spTree>
    <p:extLst>
      <p:ext uri="{BB962C8B-B14F-4D97-AF65-F5344CB8AC3E}">
        <p14:creationId xmlns:p14="http://schemas.microsoft.com/office/powerpoint/2010/main" val="18112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9233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3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3DA6CFC-CA90-2142-9B42-4D92A1A98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23"/>
            <a:ext cx="12192000" cy="667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98780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螢幕快照 2016-03-07 09.56.02.png" descr="螢幕快照 2016-03-07 09.56.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626" y="340660"/>
            <a:ext cx="6845114" cy="3585881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矩形"/>
          <p:cNvSpPr/>
          <p:nvPr/>
        </p:nvSpPr>
        <p:spPr>
          <a:xfrm>
            <a:off x="6065895" y="1044929"/>
            <a:ext cx="927384" cy="1270001"/>
          </a:xfrm>
          <a:prstGeom prst="rect">
            <a:avLst/>
          </a:prstGeom>
          <a:ln w="50800">
            <a:solidFill>
              <a:srgbClr val="4F81BD"/>
            </a:solidFill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</p:spPr>
        <p:txBody>
          <a:bodyPr tIns="45720" bIns="45720" anchor="ctr"/>
          <a:lstStyle/>
          <a:p>
            <a:pPr defTabSz="457200">
              <a:defRPr sz="36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121" name="螢幕快照 2016-03-07 09.52.38.png" descr="螢幕快照 2016-03-07 09.52.3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121" y="3336100"/>
            <a:ext cx="6302125" cy="3242251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矩形"/>
          <p:cNvSpPr/>
          <p:nvPr/>
        </p:nvSpPr>
        <p:spPr>
          <a:xfrm>
            <a:off x="7391695" y="3939240"/>
            <a:ext cx="927384" cy="1270001"/>
          </a:xfrm>
          <a:prstGeom prst="rect">
            <a:avLst/>
          </a:prstGeom>
          <a:ln w="50800">
            <a:solidFill>
              <a:srgbClr val="4F81BD"/>
            </a:solidFill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</p:spPr>
        <p:txBody>
          <a:bodyPr tIns="45720" bIns="45720" anchor="ctr"/>
          <a:lstStyle/>
          <a:p>
            <a:pPr defTabSz="457200">
              <a:defRPr sz="36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螢幕快照 2016-03-07 09.55.45.png" descr="螢幕快照 2016-03-07 09.55.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807" y="531690"/>
            <a:ext cx="6142391" cy="3288943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矩形"/>
          <p:cNvSpPr/>
          <p:nvPr/>
        </p:nvSpPr>
        <p:spPr>
          <a:xfrm>
            <a:off x="6965995" y="1154378"/>
            <a:ext cx="927384" cy="1270001"/>
          </a:xfrm>
          <a:prstGeom prst="rect">
            <a:avLst/>
          </a:prstGeom>
          <a:ln w="50800">
            <a:solidFill>
              <a:srgbClr val="4F81BD"/>
            </a:solidFill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</p:spPr>
        <p:txBody>
          <a:bodyPr tIns="45720" bIns="45720" anchor="ctr"/>
          <a:lstStyle/>
          <a:p>
            <a:pPr defTabSz="457200">
              <a:defRPr sz="36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126" name="螢幕快照 2016-03-07 09.52.13.png" descr="螢幕快照 2016-03-07 09.52.1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938" y="3223474"/>
            <a:ext cx="6302125" cy="3288942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矩形"/>
          <p:cNvSpPr/>
          <p:nvPr/>
        </p:nvSpPr>
        <p:spPr>
          <a:xfrm>
            <a:off x="8120397" y="3862648"/>
            <a:ext cx="927384" cy="1270001"/>
          </a:xfrm>
          <a:prstGeom prst="rect">
            <a:avLst/>
          </a:prstGeom>
          <a:ln w="50800">
            <a:solidFill>
              <a:srgbClr val="4F81BD"/>
            </a:solidFill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</p:spPr>
        <p:txBody>
          <a:bodyPr tIns="45720" bIns="45720" anchor="ctr"/>
          <a:lstStyle/>
          <a:p>
            <a:pPr defTabSz="457200">
              <a:defRPr sz="36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" name="表格"/>
          <p:cNvGraphicFramePr/>
          <p:nvPr/>
        </p:nvGraphicFramePr>
        <p:xfrm>
          <a:off x="2419350" y="1377834"/>
          <a:ext cx="7366000" cy="2747588"/>
        </p:xfrm>
        <a:graphic>
          <a:graphicData uri="http://schemas.openxmlformats.org/drawingml/2006/table">
            <a:tbl>
              <a:tblPr firstRow="1" firstCol="1" bandRow="1"/>
              <a:tblGrid>
                <a:gridCol w="1838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r" defTabSz="914400">
                        <a:defRPr sz="42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 sz="2100"/>
                    </a:p>
                  </a:txBody>
                  <a:tcPr marL="0" marR="0" marT="0" marB="0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25400">
                      <a:solidFill>
                        <a:srgbClr val="CBCBCB"/>
                      </a:solidFill>
                      <a:miter lim="400000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IMF4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25400">
                      <a:solidFill>
                        <a:srgbClr val="CBCBCB"/>
                      </a:solidFill>
                      <a:miter lim="400000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u="sng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IMF5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25400">
                      <a:solidFill>
                        <a:srgbClr val="CBCBCB"/>
                      </a:solidFill>
                      <a:miter lim="400000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IMF6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25400">
                      <a:solidFill>
                        <a:srgbClr val="CBCBCB"/>
                      </a:solidFill>
                      <a:miter lim="400000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algn="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S001</a:t>
                      </a:r>
                    </a:p>
                  </a:txBody>
                  <a:tcPr marL="31750" marR="31750" marT="0" marB="0" anchor="ctr" horzOverflow="overflow">
                    <a:lnL w="25400">
                      <a:solidFill>
                        <a:srgbClr val="CBCBCB"/>
                      </a:solidFill>
                      <a:miter lim="400000"/>
                    </a:lnL>
                    <a:lnR w="25400">
                      <a:solidFill>
                        <a:srgbClr val="CBCBCB"/>
                      </a:solidFill>
                      <a:miter lim="400000"/>
                    </a:lnR>
                    <a:lnT w="25400">
                      <a:solidFill>
                        <a:srgbClr val="CBCBCB"/>
                      </a:solidFill>
                      <a:miter lim="400000"/>
                    </a:lnT>
                    <a:lnB w="25400">
                      <a:solidFill>
                        <a:srgbClr val="CBCBCB"/>
                      </a:solidFill>
                      <a:miter lim="400000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20.202</a:t>
                      </a:r>
                    </a:p>
                  </a:txBody>
                  <a:tcPr marL="31750" marR="31750" marT="0" marB="0" anchor="ctr" horzOverflow="overflow">
                    <a:lnL w="25400">
                      <a:solidFill>
                        <a:srgbClr val="CBCBCB"/>
                      </a:solidFill>
                      <a:miter lim="400000"/>
                    </a:lnL>
                    <a:lnR w="25400">
                      <a:solidFill>
                        <a:srgbClr val="CBCBCB"/>
                      </a:solidFill>
                      <a:miter lim="400000"/>
                    </a:lnR>
                    <a:lnT w="25400">
                      <a:solidFill>
                        <a:srgbClr val="CBCBCB"/>
                      </a:solidFill>
                      <a:miter lim="400000"/>
                    </a:lnT>
                    <a:lnB w="25400">
                      <a:solidFill>
                        <a:srgbClr val="CBCBCB"/>
                      </a:solidFill>
                      <a:miter lim="400000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9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10.101</a:t>
                      </a:r>
                    </a:p>
                  </a:txBody>
                  <a:tcPr marL="31750" marR="31750" marT="0" marB="0" anchor="ctr" horzOverflow="overflow">
                    <a:lnL w="25400">
                      <a:solidFill>
                        <a:srgbClr val="CBCBCB"/>
                      </a:solidFill>
                      <a:miter lim="400000"/>
                    </a:lnL>
                    <a:lnR w="25400">
                      <a:solidFill>
                        <a:srgbClr val="CBCBCB"/>
                      </a:solidFill>
                      <a:miter lim="400000"/>
                    </a:lnR>
                    <a:lnT w="25400">
                      <a:solidFill>
                        <a:srgbClr val="CBCBCB"/>
                      </a:solidFill>
                      <a:miter lim="400000"/>
                    </a:lnT>
                    <a:lnB w="25400">
                      <a:solidFill>
                        <a:srgbClr val="CBCBCB"/>
                      </a:solidFill>
                      <a:miter lim="400000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4.0404</a:t>
                      </a:r>
                    </a:p>
                  </a:txBody>
                  <a:tcPr marL="31750" marR="31750" marT="0" marB="0" anchor="ctr" horzOverflow="overflow">
                    <a:lnL w="25400">
                      <a:solidFill>
                        <a:srgbClr val="CBCBCB"/>
                      </a:solidFill>
                      <a:miter lim="400000"/>
                    </a:lnL>
                    <a:lnR w="25400">
                      <a:solidFill>
                        <a:srgbClr val="CBCBCB"/>
                      </a:solidFill>
                      <a:miter lim="400000"/>
                    </a:lnR>
                    <a:lnT w="25400">
                      <a:solidFill>
                        <a:srgbClr val="CBCBCB"/>
                      </a:solidFill>
                      <a:miter lim="400000"/>
                    </a:lnT>
                    <a:lnB w="25400">
                      <a:solidFill>
                        <a:srgbClr val="CBCBCB"/>
                      </a:solidFill>
                      <a:miter lim="400000"/>
                    </a:lnB>
                    <a:solidFill>
                      <a:srgbClr val="CFD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algn="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S002</a:t>
                      </a:r>
                    </a:p>
                  </a:txBody>
                  <a:tcPr marL="31750" marR="31750" marT="0" marB="0" anchor="ctr" horzOverflow="overflow">
                    <a:lnL w="25400">
                      <a:solidFill>
                        <a:srgbClr val="CBCBCB"/>
                      </a:solidFill>
                      <a:miter lim="400000"/>
                    </a:lnL>
                    <a:lnR w="25400">
                      <a:solidFill>
                        <a:srgbClr val="CBCBCB"/>
                      </a:solidFill>
                      <a:miter lim="400000"/>
                    </a:lnR>
                    <a:lnT w="25400">
                      <a:solidFill>
                        <a:srgbClr val="CBCBCB"/>
                      </a:solidFill>
                      <a:miter lim="400000"/>
                    </a:lnT>
                    <a:lnB w="25400">
                      <a:solidFill>
                        <a:srgbClr val="CBCBCB"/>
                      </a:solidFill>
                      <a:miter lim="400000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22.2222</a:t>
                      </a:r>
                    </a:p>
                  </a:txBody>
                  <a:tcPr marL="31750" marR="31750" marT="0" marB="0" anchor="ctr" horzOverflow="overflow">
                    <a:lnL w="25400">
                      <a:solidFill>
                        <a:srgbClr val="CBCBCB"/>
                      </a:solidFill>
                      <a:miter lim="400000"/>
                    </a:lnL>
                    <a:lnR w="25400">
                      <a:solidFill>
                        <a:srgbClr val="CBCBCB"/>
                      </a:solidFill>
                      <a:miter lim="400000"/>
                    </a:lnR>
                    <a:lnT w="25400">
                      <a:solidFill>
                        <a:srgbClr val="CBCBCB"/>
                      </a:solidFill>
                      <a:miter lim="400000"/>
                    </a:lnT>
                    <a:lnB w="25400">
                      <a:solidFill>
                        <a:srgbClr val="CBCBCB"/>
                      </a:solidFill>
                      <a:miter lim="400000"/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9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10.101</a:t>
                      </a:r>
                    </a:p>
                  </a:txBody>
                  <a:tcPr marL="31750" marR="31750" marT="0" marB="0" anchor="ctr" horzOverflow="overflow">
                    <a:lnL w="25400">
                      <a:solidFill>
                        <a:srgbClr val="CBCBCB"/>
                      </a:solidFill>
                      <a:miter lim="400000"/>
                    </a:lnL>
                    <a:lnR w="25400">
                      <a:solidFill>
                        <a:srgbClr val="CBCBCB"/>
                      </a:solidFill>
                      <a:miter lim="400000"/>
                    </a:lnR>
                    <a:lnT w="25400">
                      <a:solidFill>
                        <a:srgbClr val="CBCBCB"/>
                      </a:solidFill>
                      <a:miter lim="400000"/>
                    </a:lnT>
                    <a:lnB w="25400">
                      <a:solidFill>
                        <a:srgbClr val="CBCBCB"/>
                      </a:solidFill>
                      <a:miter lim="400000"/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4.0404</a:t>
                      </a:r>
                    </a:p>
                  </a:txBody>
                  <a:tcPr marL="31750" marR="31750" marT="0" marB="0" anchor="ctr" horzOverflow="overflow">
                    <a:lnL w="25400">
                      <a:solidFill>
                        <a:srgbClr val="CBCBCB"/>
                      </a:solidFill>
                      <a:miter lim="400000"/>
                    </a:lnL>
                    <a:lnR w="25400">
                      <a:solidFill>
                        <a:srgbClr val="CBCBCB"/>
                      </a:solidFill>
                      <a:miter lim="400000"/>
                    </a:lnR>
                    <a:lnT w="25400">
                      <a:solidFill>
                        <a:srgbClr val="CBCBCB"/>
                      </a:solidFill>
                      <a:miter lim="400000"/>
                    </a:lnT>
                    <a:lnB w="25400">
                      <a:solidFill>
                        <a:srgbClr val="CBCBCB"/>
                      </a:solidFill>
                      <a:miter lim="400000"/>
                    </a:lnB>
                    <a:solidFill>
                      <a:srgbClr val="E8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algn="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S003</a:t>
                      </a:r>
                    </a:p>
                  </a:txBody>
                  <a:tcPr marL="31750" marR="31750" marT="0" marB="0" anchor="ctr" horzOverflow="overflow">
                    <a:lnL w="25400">
                      <a:solidFill>
                        <a:srgbClr val="CBCBCB"/>
                      </a:solidFill>
                      <a:miter lim="400000"/>
                    </a:lnL>
                    <a:lnR w="25400">
                      <a:solidFill>
                        <a:srgbClr val="CBCBCB"/>
                      </a:solidFill>
                      <a:miter lim="400000"/>
                    </a:lnR>
                    <a:lnT w="25400">
                      <a:solidFill>
                        <a:srgbClr val="CBCBCB"/>
                      </a:solidFill>
                      <a:miter lim="400000"/>
                    </a:lnT>
                    <a:lnB w="25400">
                      <a:solidFill>
                        <a:srgbClr val="CBCBCB"/>
                      </a:solidFill>
                      <a:miter lim="400000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24.2424</a:t>
                      </a:r>
                    </a:p>
                  </a:txBody>
                  <a:tcPr marL="31750" marR="31750" marT="0" marB="0" anchor="ctr" horzOverflow="overflow">
                    <a:lnL w="25400">
                      <a:solidFill>
                        <a:srgbClr val="CBCBCB"/>
                      </a:solidFill>
                      <a:miter lim="400000"/>
                    </a:lnL>
                    <a:lnR w="25400">
                      <a:solidFill>
                        <a:srgbClr val="CBCBCB"/>
                      </a:solidFill>
                      <a:miter lim="400000"/>
                    </a:lnR>
                    <a:lnT w="25400">
                      <a:solidFill>
                        <a:srgbClr val="CBCBCB"/>
                      </a:solidFill>
                      <a:miter lim="400000"/>
                    </a:lnT>
                    <a:lnB w="25400">
                      <a:solidFill>
                        <a:srgbClr val="CBCBCB"/>
                      </a:solidFill>
                      <a:miter lim="400000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9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10.101</a:t>
                      </a:r>
                    </a:p>
                  </a:txBody>
                  <a:tcPr marL="31750" marR="31750" marT="0" marB="0" anchor="ctr" horzOverflow="overflow">
                    <a:lnL w="25400">
                      <a:solidFill>
                        <a:srgbClr val="CBCBCB"/>
                      </a:solidFill>
                      <a:miter lim="400000"/>
                    </a:lnL>
                    <a:lnR w="25400">
                      <a:solidFill>
                        <a:srgbClr val="CBCBCB"/>
                      </a:solidFill>
                      <a:miter lim="400000"/>
                    </a:lnR>
                    <a:lnT w="25400">
                      <a:solidFill>
                        <a:srgbClr val="CBCBCB"/>
                      </a:solidFill>
                      <a:miter lim="400000"/>
                    </a:lnT>
                    <a:lnB w="25400">
                      <a:solidFill>
                        <a:srgbClr val="CBCBCB"/>
                      </a:solidFill>
                      <a:miter lim="400000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4.0404</a:t>
                      </a:r>
                    </a:p>
                  </a:txBody>
                  <a:tcPr marL="31750" marR="31750" marT="0" marB="0" anchor="ctr" horzOverflow="overflow">
                    <a:lnL w="25400">
                      <a:solidFill>
                        <a:srgbClr val="CBCBCB"/>
                      </a:solidFill>
                      <a:miter lim="400000"/>
                    </a:lnL>
                    <a:lnR w="25400">
                      <a:solidFill>
                        <a:srgbClr val="CBCBCB"/>
                      </a:solidFill>
                      <a:miter lim="400000"/>
                    </a:lnR>
                    <a:lnT w="25400">
                      <a:solidFill>
                        <a:srgbClr val="CBCBCB"/>
                      </a:solidFill>
                      <a:miter lim="400000"/>
                    </a:lnT>
                    <a:lnB w="25400">
                      <a:solidFill>
                        <a:srgbClr val="CBCBCB"/>
                      </a:solidFill>
                      <a:miter lim="400000"/>
                    </a:lnB>
                    <a:solidFill>
                      <a:srgbClr val="CFD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algn="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S004</a:t>
                      </a:r>
                    </a:p>
                  </a:txBody>
                  <a:tcPr marL="31750" marR="31750" marT="0" marB="0" anchor="ctr" horzOverflow="overflow">
                    <a:lnL w="25400">
                      <a:solidFill>
                        <a:srgbClr val="CBCBCB"/>
                      </a:solidFill>
                      <a:miter lim="400000"/>
                    </a:lnL>
                    <a:lnR w="25400">
                      <a:solidFill>
                        <a:srgbClr val="CBCBCB"/>
                      </a:solidFill>
                      <a:miter lim="400000"/>
                    </a:lnR>
                    <a:lnT w="25400">
                      <a:solidFill>
                        <a:srgbClr val="CBCBCB"/>
                      </a:solidFill>
                      <a:miter lim="400000"/>
                    </a:lnT>
                    <a:lnB w="25400">
                      <a:solidFill>
                        <a:srgbClr val="CBCBCB"/>
                      </a:solidFill>
                      <a:miter lim="400000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22.2222</a:t>
                      </a:r>
                    </a:p>
                  </a:txBody>
                  <a:tcPr marL="31750" marR="31750" marT="0" marB="0" anchor="ctr" horzOverflow="overflow">
                    <a:lnL w="25400">
                      <a:solidFill>
                        <a:srgbClr val="CBCBCB"/>
                      </a:solidFill>
                      <a:miter lim="400000"/>
                    </a:lnL>
                    <a:lnR w="25400">
                      <a:solidFill>
                        <a:srgbClr val="CBCBCB"/>
                      </a:solidFill>
                      <a:miter lim="400000"/>
                    </a:lnR>
                    <a:lnT w="25400">
                      <a:solidFill>
                        <a:srgbClr val="CBCBCB"/>
                      </a:solidFill>
                      <a:miter lim="400000"/>
                    </a:lnT>
                    <a:lnB w="25400">
                      <a:solidFill>
                        <a:srgbClr val="CBCBCB"/>
                      </a:solidFill>
                      <a:miter lim="400000"/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9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10.101</a:t>
                      </a:r>
                    </a:p>
                  </a:txBody>
                  <a:tcPr marL="31750" marR="31750" marT="0" marB="0" anchor="ctr" horzOverflow="overflow">
                    <a:lnL w="25400">
                      <a:solidFill>
                        <a:srgbClr val="CBCBCB"/>
                      </a:solidFill>
                      <a:miter lim="400000"/>
                    </a:lnL>
                    <a:lnR w="25400">
                      <a:solidFill>
                        <a:srgbClr val="CBCBCB"/>
                      </a:solidFill>
                      <a:miter lim="400000"/>
                    </a:lnR>
                    <a:lnT w="25400">
                      <a:solidFill>
                        <a:srgbClr val="CBCBCB"/>
                      </a:solidFill>
                      <a:miter lim="400000"/>
                    </a:lnT>
                    <a:lnB w="25400">
                      <a:solidFill>
                        <a:srgbClr val="CBCBCB"/>
                      </a:solidFill>
                      <a:miter lim="400000"/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4.0404</a:t>
                      </a:r>
                    </a:p>
                  </a:txBody>
                  <a:tcPr marL="31750" marR="31750" marT="0" marB="0" anchor="ctr" horzOverflow="overflow">
                    <a:lnL w="25400">
                      <a:solidFill>
                        <a:srgbClr val="CBCBCB"/>
                      </a:solidFill>
                      <a:miter lim="400000"/>
                    </a:lnL>
                    <a:lnR w="25400">
                      <a:solidFill>
                        <a:srgbClr val="CBCBCB"/>
                      </a:solidFill>
                      <a:miter lim="400000"/>
                    </a:lnR>
                    <a:lnT w="25400">
                      <a:solidFill>
                        <a:srgbClr val="CBCBCB"/>
                      </a:solidFill>
                      <a:miter lim="400000"/>
                    </a:lnT>
                    <a:lnB w="25400">
                      <a:solidFill>
                        <a:srgbClr val="CBCBCB"/>
                      </a:solidFill>
                      <a:miter lim="400000"/>
                    </a:lnB>
                    <a:solidFill>
                      <a:srgbClr val="E8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algn="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S005</a:t>
                      </a:r>
                    </a:p>
                  </a:txBody>
                  <a:tcPr marL="31750" marR="31750" marT="0" marB="0" anchor="ctr" horzOverflow="overflow">
                    <a:lnL w="25400">
                      <a:solidFill>
                        <a:srgbClr val="CBCBCB"/>
                      </a:solidFill>
                      <a:miter lim="400000"/>
                    </a:lnL>
                    <a:lnR w="25400">
                      <a:solidFill>
                        <a:srgbClr val="CBCBCB"/>
                      </a:solidFill>
                      <a:miter lim="400000"/>
                    </a:lnR>
                    <a:lnT w="25400">
                      <a:solidFill>
                        <a:srgbClr val="CBCBCB"/>
                      </a:solidFill>
                      <a:miter lim="400000"/>
                    </a:lnT>
                    <a:lnB w="25400">
                      <a:solidFill>
                        <a:srgbClr val="CBCBCB"/>
                      </a:solidFill>
                      <a:miter lim="400000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22.2222</a:t>
                      </a:r>
                    </a:p>
                  </a:txBody>
                  <a:tcPr marL="31750" marR="31750" marT="0" marB="0" anchor="ctr" horzOverflow="overflow">
                    <a:lnL w="25400">
                      <a:solidFill>
                        <a:srgbClr val="CBCBCB"/>
                      </a:solidFill>
                      <a:miter lim="400000"/>
                    </a:lnL>
                    <a:lnR w="25400">
                      <a:solidFill>
                        <a:srgbClr val="CBCBCB"/>
                      </a:solidFill>
                      <a:miter lim="400000"/>
                    </a:lnR>
                    <a:lnT w="25400">
                      <a:solidFill>
                        <a:srgbClr val="CBCBCB"/>
                      </a:solidFill>
                      <a:miter lim="400000"/>
                    </a:lnT>
                    <a:lnB w="25400">
                      <a:solidFill>
                        <a:srgbClr val="CBCBCB"/>
                      </a:solidFill>
                      <a:miter lim="400000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9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10.101</a:t>
                      </a:r>
                    </a:p>
                  </a:txBody>
                  <a:tcPr marL="31750" marR="31750" marT="0" marB="0" anchor="ctr" horzOverflow="overflow">
                    <a:lnL w="25400">
                      <a:solidFill>
                        <a:srgbClr val="CBCBCB"/>
                      </a:solidFill>
                      <a:miter lim="400000"/>
                    </a:lnL>
                    <a:lnR w="25400">
                      <a:solidFill>
                        <a:srgbClr val="CBCBCB"/>
                      </a:solidFill>
                      <a:miter lim="400000"/>
                    </a:lnR>
                    <a:lnT w="25400">
                      <a:solidFill>
                        <a:srgbClr val="CBCBCB"/>
                      </a:solidFill>
                      <a:miter lim="400000"/>
                    </a:lnT>
                    <a:lnB w="25400">
                      <a:solidFill>
                        <a:srgbClr val="CBCBCB"/>
                      </a:solidFill>
                      <a:miter lim="400000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4.0404</a:t>
                      </a:r>
                    </a:p>
                  </a:txBody>
                  <a:tcPr marL="31750" marR="31750" marT="0" marB="0" anchor="ctr" horzOverflow="overflow">
                    <a:lnL w="25400">
                      <a:solidFill>
                        <a:srgbClr val="CBCBCB"/>
                      </a:solidFill>
                      <a:miter lim="400000"/>
                    </a:lnL>
                    <a:lnR w="25400">
                      <a:solidFill>
                        <a:srgbClr val="CBCBCB"/>
                      </a:solidFill>
                      <a:miter lim="400000"/>
                    </a:lnR>
                    <a:lnT w="25400">
                      <a:solidFill>
                        <a:srgbClr val="CBCBCB"/>
                      </a:solidFill>
                      <a:miter lim="400000"/>
                    </a:lnT>
                    <a:lnB w="25400">
                      <a:solidFill>
                        <a:srgbClr val="CBCBCB"/>
                      </a:solidFill>
                      <a:miter lim="400000"/>
                    </a:lnB>
                    <a:solidFill>
                      <a:srgbClr val="CFD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algn="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S006</a:t>
                      </a:r>
                    </a:p>
                  </a:txBody>
                  <a:tcPr marL="31750" marR="31750" marT="0" marB="0" anchor="ctr" horzOverflow="overflow">
                    <a:lnL w="25400">
                      <a:solidFill>
                        <a:srgbClr val="CBCBCB"/>
                      </a:solidFill>
                      <a:miter lim="400000"/>
                    </a:lnL>
                    <a:lnR w="25400">
                      <a:solidFill>
                        <a:srgbClr val="CBCBCB"/>
                      </a:solidFill>
                      <a:miter lim="400000"/>
                    </a:lnR>
                    <a:lnT w="25400">
                      <a:solidFill>
                        <a:srgbClr val="CBCBCB"/>
                      </a:solidFill>
                      <a:miter lim="400000"/>
                    </a:lnT>
                    <a:lnB w="25400">
                      <a:solidFill>
                        <a:srgbClr val="CBCBCB"/>
                      </a:solidFill>
                      <a:miter lim="400000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20.202</a:t>
                      </a:r>
                    </a:p>
                  </a:txBody>
                  <a:tcPr marL="31750" marR="31750" marT="0" marB="0" anchor="ctr" horzOverflow="overflow">
                    <a:lnL w="25400">
                      <a:solidFill>
                        <a:srgbClr val="CBCBCB"/>
                      </a:solidFill>
                      <a:miter lim="400000"/>
                    </a:lnL>
                    <a:lnR w="25400">
                      <a:solidFill>
                        <a:srgbClr val="CBCBCB"/>
                      </a:solidFill>
                      <a:miter lim="400000"/>
                    </a:lnR>
                    <a:lnT w="25400">
                      <a:solidFill>
                        <a:srgbClr val="CBCBCB"/>
                      </a:solidFill>
                      <a:miter lim="400000"/>
                    </a:lnT>
                    <a:lnB w="25400">
                      <a:solidFill>
                        <a:srgbClr val="CBCBCB"/>
                      </a:solidFill>
                      <a:miter lim="400000"/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9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10.101</a:t>
                      </a:r>
                    </a:p>
                  </a:txBody>
                  <a:tcPr marL="31750" marR="31750" marT="0" marB="0" anchor="ctr" horzOverflow="overflow">
                    <a:lnL w="25400">
                      <a:solidFill>
                        <a:srgbClr val="CBCBCB"/>
                      </a:solidFill>
                      <a:miter lim="400000"/>
                    </a:lnL>
                    <a:lnR w="25400">
                      <a:solidFill>
                        <a:srgbClr val="CBCBCB"/>
                      </a:solidFill>
                      <a:miter lim="400000"/>
                    </a:lnR>
                    <a:lnT w="25400">
                      <a:solidFill>
                        <a:srgbClr val="CBCBCB"/>
                      </a:solidFill>
                      <a:miter lim="400000"/>
                    </a:lnT>
                    <a:lnB w="25400">
                      <a:solidFill>
                        <a:srgbClr val="CBCBCB"/>
                      </a:solidFill>
                      <a:miter lim="400000"/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4.0404</a:t>
                      </a:r>
                    </a:p>
                  </a:txBody>
                  <a:tcPr marL="31750" marR="31750" marT="0" marB="0" anchor="ctr" horzOverflow="overflow">
                    <a:lnL w="25400">
                      <a:solidFill>
                        <a:srgbClr val="CBCBCB"/>
                      </a:solidFill>
                      <a:miter lim="400000"/>
                    </a:lnL>
                    <a:lnR w="25400">
                      <a:solidFill>
                        <a:srgbClr val="CBCBCB"/>
                      </a:solidFill>
                      <a:miter lim="400000"/>
                    </a:lnR>
                    <a:lnT w="25400">
                      <a:solidFill>
                        <a:srgbClr val="CBCBCB"/>
                      </a:solidFill>
                      <a:miter lim="400000"/>
                    </a:lnT>
                    <a:lnB w="25400">
                      <a:solidFill>
                        <a:srgbClr val="CBCBCB"/>
                      </a:solidFill>
                      <a:miter lim="400000"/>
                    </a:lnB>
                    <a:solidFill>
                      <a:srgbClr val="E8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algn="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S007</a:t>
                      </a:r>
                    </a:p>
                  </a:txBody>
                  <a:tcPr marL="31750" marR="31750" marT="0" marB="0" anchor="ctr" horzOverflow="overflow">
                    <a:lnL w="25400">
                      <a:solidFill>
                        <a:srgbClr val="CBCBCB"/>
                      </a:solidFill>
                      <a:miter lim="400000"/>
                    </a:lnL>
                    <a:lnR w="25400">
                      <a:solidFill>
                        <a:srgbClr val="CBCBCB"/>
                      </a:solidFill>
                      <a:miter lim="400000"/>
                    </a:lnR>
                    <a:lnT w="25400">
                      <a:solidFill>
                        <a:srgbClr val="CBCBCB"/>
                      </a:solidFill>
                      <a:miter lim="400000"/>
                    </a:lnT>
                    <a:lnB w="25400">
                      <a:solidFill>
                        <a:srgbClr val="CBCBCB"/>
                      </a:solidFill>
                      <a:miter lim="400000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20.202</a:t>
                      </a:r>
                    </a:p>
                  </a:txBody>
                  <a:tcPr marL="31750" marR="31750" marT="0" marB="0" anchor="ctr" horzOverflow="overflow">
                    <a:lnL w="25400">
                      <a:solidFill>
                        <a:srgbClr val="CBCBCB"/>
                      </a:solidFill>
                      <a:miter lim="400000"/>
                    </a:lnL>
                    <a:lnR w="25400">
                      <a:solidFill>
                        <a:srgbClr val="CBCBCB"/>
                      </a:solidFill>
                      <a:miter lim="400000"/>
                    </a:lnR>
                    <a:lnT w="25400">
                      <a:solidFill>
                        <a:srgbClr val="CBCBCB"/>
                      </a:solidFill>
                      <a:miter lim="400000"/>
                    </a:lnT>
                    <a:lnB w="25400">
                      <a:solidFill>
                        <a:srgbClr val="CBCBCB"/>
                      </a:solidFill>
                      <a:miter lim="400000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9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10.101</a:t>
                      </a:r>
                    </a:p>
                  </a:txBody>
                  <a:tcPr marL="31750" marR="31750" marT="0" marB="0" anchor="ctr" horzOverflow="overflow">
                    <a:lnL w="25400">
                      <a:solidFill>
                        <a:srgbClr val="CBCBCB"/>
                      </a:solidFill>
                      <a:miter lim="400000"/>
                    </a:lnL>
                    <a:lnR w="25400">
                      <a:solidFill>
                        <a:srgbClr val="CBCBCB"/>
                      </a:solidFill>
                      <a:miter lim="400000"/>
                    </a:lnR>
                    <a:lnT w="25400">
                      <a:solidFill>
                        <a:srgbClr val="CBCBCB"/>
                      </a:solidFill>
                      <a:miter lim="400000"/>
                    </a:lnT>
                    <a:lnB w="25400">
                      <a:solidFill>
                        <a:srgbClr val="CBCBCB"/>
                      </a:solidFill>
                      <a:miter lim="400000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4.0404</a:t>
                      </a:r>
                    </a:p>
                  </a:txBody>
                  <a:tcPr marL="31750" marR="31750" marT="0" marB="0" anchor="ctr" horzOverflow="overflow">
                    <a:lnL w="25400">
                      <a:solidFill>
                        <a:srgbClr val="CBCBCB"/>
                      </a:solidFill>
                      <a:miter lim="400000"/>
                    </a:lnL>
                    <a:lnR w="25400">
                      <a:solidFill>
                        <a:srgbClr val="CBCBCB"/>
                      </a:solidFill>
                      <a:miter lim="400000"/>
                    </a:lnR>
                    <a:lnT w="25400">
                      <a:solidFill>
                        <a:srgbClr val="CBCBCB"/>
                      </a:solidFill>
                      <a:miter lim="400000"/>
                    </a:lnT>
                    <a:lnB w="25400">
                      <a:solidFill>
                        <a:srgbClr val="CBCBCB"/>
                      </a:solidFill>
                      <a:miter lim="400000"/>
                    </a:lnB>
                    <a:solidFill>
                      <a:srgbClr val="CFD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algn="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S008</a:t>
                      </a:r>
                    </a:p>
                  </a:txBody>
                  <a:tcPr marL="31750" marR="31750" marT="0" marB="0" anchor="ctr" horzOverflow="overflow">
                    <a:lnL w="25400">
                      <a:solidFill>
                        <a:srgbClr val="CBCBCB"/>
                      </a:solidFill>
                      <a:miter lim="400000"/>
                    </a:lnL>
                    <a:lnR w="25400">
                      <a:solidFill>
                        <a:srgbClr val="CBCBCB"/>
                      </a:solidFill>
                      <a:miter lim="400000"/>
                    </a:lnR>
                    <a:lnT w="25400">
                      <a:solidFill>
                        <a:srgbClr val="CBCBCB"/>
                      </a:solidFill>
                      <a:miter lim="400000"/>
                    </a:lnT>
                    <a:lnB w="25400">
                      <a:solidFill>
                        <a:srgbClr val="CBCBCB"/>
                      </a:solidFill>
                      <a:miter lim="400000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20.202</a:t>
                      </a:r>
                    </a:p>
                  </a:txBody>
                  <a:tcPr marL="31750" marR="31750" marT="0" marB="0" anchor="ctr" horzOverflow="overflow">
                    <a:lnL w="25400">
                      <a:solidFill>
                        <a:srgbClr val="CBCBCB"/>
                      </a:solidFill>
                      <a:miter lim="400000"/>
                    </a:lnL>
                    <a:lnR w="25400">
                      <a:solidFill>
                        <a:srgbClr val="CBCBCB"/>
                      </a:solidFill>
                      <a:miter lim="400000"/>
                    </a:lnR>
                    <a:lnT w="25400">
                      <a:solidFill>
                        <a:srgbClr val="CBCBCB"/>
                      </a:solidFill>
                      <a:miter lim="400000"/>
                    </a:lnT>
                    <a:lnB w="25400">
                      <a:solidFill>
                        <a:srgbClr val="CBCBCB"/>
                      </a:solidFill>
                      <a:miter lim="400000"/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9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10.101</a:t>
                      </a:r>
                    </a:p>
                  </a:txBody>
                  <a:tcPr marL="31750" marR="31750" marT="0" marB="0" anchor="ctr" horzOverflow="overflow">
                    <a:lnL w="25400">
                      <a:solidFill>
                        <a:srgbClr val="CBCBCB"/>
                      </a:solidFill>
                      <a:miter lim="400000"/>
                    </a:lnL>
                    <a:lnR w="25400">
                      <a:solidFill>
                        <a:srgbClr val="CBCBCB"/>
                      </a:solidFill>
                      <a:miter lim="400000"/>
                    </a:lnR>
                    <a:lnT w="25400">
                      <a:solidFill>
                        <a:srgbClr val="CBCBCB"/>
                      </a:solidFill>
                      <a:miter lim="400000"/>
                    </a:lnT>
                    <a:lnB w="25400">
                      <a:solidFill>
                        <a:srgbClr val="CBCBCB"/>
                      </a:solidFill>
                      <a:miter lim="400000"/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4.0404</a:t>
                      </a:r>
                    </a:p>
                  </a:txBody>
                  <a:tcPr marL="31750" marR="31750" marT="0" marB="0" anchor="ctr" horzOverflow="overflow">
                    <a:lnL w="25400">
                      <a:solidFill>
                        <a:srgbClr val="CBCBCB"/>
                      </a:solidFill>
                      <a:miter lim="400000"/>
                    </a:lnL>
                    <a:lnR w="25400">
                      <a:solidFill>
                        <a:srgbClr val="CBCBCB"/>
                      </a:solidFill>
                      <a:miter lim="400000"/>
                    </a:lnR>
                    <a:lnT w="25400">
                      <a:solidFill>
                        <a:srgbClr val="CBCBCB"/>
                      </a:solidFill>
                      <a:miter lim="400000"/>
                    </a:lnT>
                    <a:lnB w="25400">
                      <a:solidFill>
                        <a:srgbClr val="CBCBCB"/>
                      </a:solidFill>
                      <a:miter lim="400000"/>
                    </a:lnB>
                    <a:solidFill>
                      <a:srgbClr val="E8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Time domain</a:t>
            </a:r>
            <a:endParaRPr dirty="0"/>
          </a:p>
        </p:txBody>
      </p:sp>
      <p:grpSp>
        <p:nvGrpSpPr>
          <p:cNvPr id="3" name="群組 2"/>
          <p:cNvGrpSpPr/>
          <p:nvPr/>
        </p:nvGrpSpPr>
        <p:grpSpPr>
          <a:xfrm>
            <a:off x="1637080" y="2991046"/>
            <a:ext cx="8917841" cy="3039935"/>
            <a:chOff x="1310000" y="3121677"/>
            <a:chExt cx="20947458" cy="8611294"/>
          </a:xfrm>
        </p:grpSpPr>
        <p:pic>
          <p:nvPicPr>
            <p:cNvPr id="13" name="螢幕快照 2020-03-12 上午1.56.02.png" descr="螢幕快照 2020-03-12 上午1.56.02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0000" y="4148918"/>
              <a:ext cx="11356651" cy="7206676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14" name="群組"/>
            <p:cNvGrpSpPr/>
            <p:nvPr/>
          </p:nvGrpSpPr>
          <p:grpSpPr>
            <a:xfrm>
              <a:off x="13261255" y="3121677"/>
              <a:ext cx="8996203" cy="8611294"/>
              <a:chOff x="0" y="-97848"/>
              <a:chExt cx="8996202" cy="8611293"/>
            </a:xfrm>
          </p:grpSpPr>
          <p:pic>
            <p:nvPicPr>
              <p:cNvPr id="15" name="螢幕快照 2020-03-12 上午2.09.10.png" descr="螢幕快照 2020-03-12 上午2.09.10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552016"/>
                <a:ext cx="8996202" cy="79614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" name="線條" descr="線條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6868" y="3770858"/>
                <a:ext cx="2576036" cy="76201"/>
              </a:xfrm>
              <a:prstGeom prst="rect">
                <a:avLst/>
              </a:prstGeom>
              <a:effectLst/>
            </p:spPr>
          </p:pic>
          <p:sp>
            <p:nvSpPr>
              <p:cNvPr id="17" name="0.0166s (~60Hz)"/>
              <p:cNvSpPr txBox="1"/>
              <p:nvPr/>
            </p:nvSpPr>
            <p:spPr>
              <a:xfrm>
                <a:off x="1701827" y="-97848"/>
                <a:ext cx="2658342" cy="75614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/>
              <a:p>
                <a:r>
                  <a:rPr sz="1266"/>
                  <a:t>0.0166s (~60Hz)</a:t>
                </a:r>
              </a:p>
            </p:txBody>
          </p:sp>
          <p:pic>
            <p:nvPicPr>
              <p:cNvPr id="18" name="線條" descr="線條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6868" y="476807"/>
                <a:ext cx="2576036" cy="352735"/>
              </a:xfrm>
              <a:prstGeom prst="rect">
                <a:avLst/>
              </a:prstGeom>
              <a:effectLst/>
            </p:spPr>
          </p:pic>
          <p:sp>
            <p:nvSpPr>
              <p:cNvPr id="19" name="線條"/>
              <p:cNvSpPr/>
              <p:nvPr/>
            </p:nvSpPr>
            <p:spPr>
              <a:xfrm flipV="1">
                <a:off x="3679594" y="636575"/>
                <a:ext cx="1" cy="3058157"/>
              </a:xfrm>
              <a:prstGeom prst="line">
                <a:avLst/>
              </a:prstGeom>
              <a:noFill/>
              <a:ln w="38100" cap="rnd">
                <a:solidFill>
                  <a:srgbClr val="000000"/>
                </a:solidFill>
                <a:custDash>
                  <a:ds d="1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2250"/>
              </a:p>
            </p:txBody>
          </p:sp>
          <p:sp>
            <p:nvSpPr>
              <p:cNvPr id="20" name="線條"/>
              <p:cNvSpPr/>
              <p:nvPr/>
            </p:nvSpPr>
            <p:spPr>
              <a:xfrm flipV="1">
                <a:off x="1302671" y="636575"/>
                <a:ext cx="1" cy="3058157"/>
              </a:xfrm>
              <a:prstGeom prst="line">
                <a:avLst/>
              </a:prstGeom>
              <a:noFill/>
              <a:ln w="38100" cap="rnd">
                <a:solidFill>
                  <a:srgbClr val="000000"/>
                </a:solidFill>
                <a:custDash>
                  <a:ds d="1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2250"/>
              </a:p>
            </p:txBody>
          </p:sp>
        </p:grpSp>
      </p:grpSp>
      <p:sp>
        <p:nvSpPr>
          <p:cNvPr id="22" name="內容版面配置區 2"/>
          <p:cNvSpPr txBox="1">
            <a:spLocks noGrp="1"/>
          </p:cNvSpPr>
          <p:nvPr>
            <p:ph type="body" idx="1"/>
          </p:nvPr>
        </p:nvSpPr>
        <p:spPr>
          <a:xfrm>
            <a:off x="1981200" y="1775191"/>
            <a:ext cx="8229601" cy="4625610"/>
          </a:xfrm>
          <a:prstGeom prst="rect">
            <a:avLst/>
          </a:prstGeom>
        </p:spPr>
        <p:txBody>
          <a:bodyPr/>
          <a:lstStyle/>
          <a:p>
            <a:pPr marL="630860" lvl="1" indent="-309403">
              <a:spcBef>
                <a:spcPts val="1195"/>
              </a:spcBef>
              <a:buSzPct val="80000"/>
              <a:buChar char="◼"/>
            </a:pPr>
            <a:r>
              <a:rPr lang="en-US" dirty="0"/>
              <a:t>X axis: times</a:t>
            </a:r>
            <a:endParaRPr dirty="0"/>
          </a:p>
          <a:p>
            <a:pPr marL="630860" lvl="1" indent="-309403">
              <a:spcBef>
                <a:spcPts val="1195"/>
              </a:spcBef>
              <a:buSzPct val="80000"/>
              <a:buChar char="◼"/>
            </a:pPr>
            <a:r>
              <a:rPr lang="en-US" dirty="0"/>
              <a:t>Y Axis: amplitude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螢幕快照 2016-03-07 10.11.19.png" descr="螢幕快照 2016-03-07 10.11.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754" y="182854"/>
            <a:ext cx="7234340" cy="38267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螢幕快照 2016-03-07 10.12.10.png" descr="螢幕快照 2016-03-07 10.12.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591" y="3061404"/>
            <a:ext cx="7234340" cy="3700760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矩形"/>
          <p:cNvSpPr/>
          <p:nvPr/>
        </p:nvSpPr>
        <p:spPr>
          <a:xfrm>
            <a:off x="7679170" y="928276"/>
            <a:ext cx="927384" cy="1270001"/>
          </a:xfrm>
          <a:prstGeom prst="rect">
            <a:avLst/>
          </a:prstGeom>
          <a:ln w="50800">
            <a:solidFill>
              <a:srgbClr val="4F81BD"/>
            </a:solidFill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</p:spPr>
        <p:txBody>
          <a:bodyPr tIns="45720" bIns="45720" anchor="ctr"/>
          <a:lstStyle/>
          <a:p>
            <a:pPr defTabSz="457200">
              <a:defRPr sz="36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4" name="矩形"/>
          <p:cNvSpPr/>
          <p:nvPr/>
        </p:nvSpPr>
        <p:spPr>
          <a:xfrm>
            <a:off x="8631953" y="3820634"/>
            <a:ext cx="927384" cy="1270001"/>
          </a:xfrm>
          <a:prstGeom prst="rect">
            <a:avLst/>
          </a:prstGeom>
          <a:ln w="50800">
            <a:solidFill>
              <a:srgbClr val="4F81BD"/>
            </a:solidFill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</p:spPr>
        <p:txBody>
          <a:bodyPr tIns="45720" bIns="45720" anchor="ctr"/>
          <a:lstStyle/>
          <a:p>
            <a:pPr defTabSz="457200">
              <a:defRPr sz="36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螢幕快照 2016-03-07 10.13.35.png" descr="螢幕快照 2016-03-07 10.13.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206" y="174197"/>
            <a:ext cx="6894337" cy="35903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螢幕快照 2016-03-07 10.13.57.png" descr="螢幕快照 2016-03-07 10.13.5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137" y="2944933"/>
            <a:ext cx="6894337" cy="3600539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矩形"/>
          <p:cNvSpPr/>
          <p:nvPr/>
        </p:nvSpPr>
        <p:spPr>
          <a:xfrm>
            <a:off x="6005406" y="862777"/>
            <a:ext cx="927384" cy="1270001"/>
          </a:xfrm>
          <a:prstGeom prst="rect">
            <a:avLst/>
          </a:prstGeom>
          <a:ln w="50800">
            <a:solidFill>
              <a:srgbClr val="4F81BD"/>
            </a:solidFill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</p:spPr>
        <p:txBody>
          <a:bodyPr tIns="45720" bIns="45720" anchor="ctr"/>
          <a:lstStyle/>
          <a:p>
            <a:pPr defTabSz="457200">
              <a:defRPr sz="36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9" name="矩形"/>
          <p:cNvSpPr/>
          <p:nvPr/>
        </p:nvSpPr>
        <p:spPr>
          <a:xfrm>
            <a:off x="7704459" y="3636109"/>
            <a:ext cx="927384" cy="1270001"/>
          </a:xfrm>
          <a:prstGeom prst="rect">
            <a:avLst/>
          </a:prstGeom>
          <a:ln w="50800">
            <a:solidFill>
              <a:srgbClr val="4F81BD"/>
            </a:solidFill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</p:spPr>
        <p:txBody>
          <a:bodyPr tIns="45720" bIns="45720" anchor="ctr"/>
          <a:lstStyle/>
          <a:p>
            <a:pPr defTabSz="457200">
              <a:defRPr sz="36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影像" descr="影像"/>
          <p:cNvPicPr>
            <a:picLocks noChangeAspect="1"/>
          </p:cNvPicPr>
          <p:nvPr/>
        </p:nvPicPr>
        <p:blipFill>
          <a:blip r:embed="rId2"/>
          <a:srcRect l="6333" t="5462" r="6333" b="7668"/>
          <a:stretch>
            <a:fillRect/>
          </a:stretch>
        </p:blipFill>
        <p:spPr>
          <a:xfrm>
            <a:off x="1627125" y="1462933"/>
            <a:ext cx="3813645" cy="4797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影像" descr="影像"/>
          <p:cNvPicPr>
            <a:picLocks noChangeAspect="1"/>
          </p:cNvPicPr>
          <p:nvPr/>
        </p:nvPicPr>
        <p:blipFill>
          <a:blip r:embed="rId3"/>
          <a:srcRect l="8338" t="5686" r="8338" b="8206"/>
          <a:stretch>
            <a:fillRect/>
          </a:stretch>
        </p:blipFill>
        <p:spPr>
          <a:xfrm>
            <a:off x="6823794" y="1504605"/>
            <a:ext cx="3638534" cy="4755166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Times (seconds)"/>
          <p:cNvSpPr txBox="1"/>
          <p:nvPr/>
        </p:nvSpPr>
        <p:spPr>
          <a:xfrm>
            <a:off x="2064979" y="6125341"/>
            <a:ext cx="119006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 algn="l" defTabSz="914400">
              <a:defRPr sz="24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200"/>
              <a:t>Times (seconds)</a:t>
            </a:r>
          </a:p>
        </p:txBody>
      </p:sp>
      <p:sp>
        <p:nvSpPr>
          <p:cNvPr id="144" name="Amplitude (fT)"/>
          <p:cNvSpPr txBox="1"/>
          <p:nvPr/>
        </p:nvSpPr>
        <p:spPr>
          <a:xfrm rot="16200000">
            <a:off x="1236348" y="5768655"/>
            <a:ext cx="787395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 algn="l" defTabSz="914400">
              <a:defRPr sz="16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800"/>
              <a:t>Amplitude (fT)</a:t>
            </a:r>
          </a:p>
        </p:txBody>
      </p:sp>
      <p:sp>
        <p:nvSpPr>
          <p:cNvPr id="145" name="Left Hemisphere"/>
          <p:cNvSpPr txBox="1"/>
          <p:nvPr/>
        </p:nvSpPr>
        <p:spPr>
          <a:xfrm>
            <a:off x="2064979" y="1090568"/>
            <a:ext cx="1215204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 algn="l" defTabSz="914400">
              <a:defRPr sz="24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200"/>
              <a:t>Left Hemisphere</a:t>
            </a:r>
          </a:p>
        </p:txBody>
      </p:sp>
      <p:sp>
        <p:nvSpPr>
          <p:cNvPr id="146" name="Right Hemisphere"/>
          <p:cNvSpPr txBox="1"/>
          <p:nvPr/>
        </p:nvSpPr>
        <p:spPr>
          <a:xfrm>
            <a:off x="3905849" y="1090568"/>
            <a:ext cx="129849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 algn="l" defTabSz="914400">
              <a:defRPr sz="24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200"/>
              <a:t>Right Hemisphere</a:t>
            </a:r>
          </a:p>
        </p:txBody>
      </p:sp>
      <p:sp>
        <p:nvSpPr>
          <p:cNvPr id="147" name="Left Hemisphere"/>
          <p:cNvSpPr txBox="1"/>
          <p:nvPr/>
        </p:nvSpPr>
        <p:spPr>
          <a:xfrm>
            <a:off x="7067364" y="1090568"/>
            <a:ext cx="1215204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 algn="l" defTabSz="914400">
              <a:defRPr sz="24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200"/>
              <a:t>Left Hemisphere</a:t>
            </a:r>
          </a:p>
        </p:txBody>
      </p:sp>
      <p:sp>
        <p:nvSpPr>
          <p:cNvPr id="148" name="Right Hemisphere"/>
          <p:cNvSpPr txBox="1"/>
          <p:nvPr/>
        </p:nvSpPr>
        <p:spPr>
          <a:xfrm>
            <a:off x="8908234" y="1090568"/>
            <a:ext cx="129849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 algn="l" defTabSz="914400">
              <a:defRPr sz="24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200"/>
              <a:t>Right Hemisphere</a:t>
            </a:r>
          </a:p>
        </p:txBody>
      </p:sp>
      <p:sp>
        <p:nvSpPr>
          <p:cNvPr id="149" name="Times (seconds)"/>
          <p:cNvSpPr txBox="1"/>
          <p:nvPr/>
        </p:nvSpPr>
        <p:spPr>
          <a:xfrm>
            <a:off x="7222692" y="6125341"/>
            <a:ext cx="119006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 algn="l" defTabSz="914400">
              <a:defRPr sz="24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200"/>
              <a:t>Times (seconds)</a:t>
            </a:r>
          </a:p>
        </p:txBody>
      </p:sp>
      <p:sp>
        <p:nvSpPr>
          <p:cNvPr id="150" name="Amplitude (fT)"/>
          <p:cNvSpPr txBox="1"/>
          <p:nvPr/>
        </p:nvSpPr>
        <p:spPr>
          <a:xfrm rot="16200000">
            <a:off x="6394061" y="5768655"/>
            <a:ext cx="787395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 algn="l" defTabSz="914400">
              <a:defRPr sz="16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800"/>
              <a:t>Amplitude (fT)</a:t>
            </a:r>
          </a:p>
        </p:txBody>
      </p:sp>
      <p:sp>
        <p:nvSpPr>
          <p:cNvPr id="151" name="S 001"/>
          <p:cNvSpPr txBox="1"/>
          <p:nvPr/>
        </p:nvSpPr>
        <p:spPr>
          <a:xfrm>
            <a:off x="5795988" y="1671239"/>
            <a:ext cx="721672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 algn="l" defTabSz="914400">
              <a:defRPr sz="38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900"/>
              <a:t>S 001</a:t>
            </a:r>
          </a:p>
        </p:txBody>
      </p:sp>
      <p:sp>
        <p:nvSpPr>
          <p:cNvPr id="152" name="S 002"/>
          <p:cNvSpPr txBox="1"/>
          <p:nvPr/>
        </p:nvSpPr>
        <p:spPr>
          <a:xfrm>
            <a:off x="5795988" y="2312401"/>
            <a:ext cx="721672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 algn="l" defTabSz="914400">
              <a:defRPr sz="38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900"/>
              <a:t>S 002</a:t>
            </a:r>
          </a:p>
        </p:txBody>
      </p:sp>
      <p:sp>
        <p:nvSpPr>
          <p:cNvPr id="153" name="S 003"/>
          <p:cNvSpPr txBox="1"/>
          <p:nvPr/>
        </p:nvSpPr>
        <p:spPr>
          <a:xfrm>
            <a:off x="5795988" y="2849446"/>
            <a:ext cx="721672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 algn="l" defTabSz="914400">
              <a:defRPr sz="38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900"/>
              <a:t>S 003</a:t>
            </a:r>
          </a:p>
        </p:txBody>
      </p:sp>
      <p:sp>
        <p:nvSpPr>
          <p:cNvPr id="154" name="S 004"/>
          <p:cNvSpPr txBox="1"/>
          <p:nvPr/>
        </p:nvSpPr>
        <p:spPr>
          <a:xfrm>
            <a:off x="5795988" y="3429000"/>
            <a:ext cx="721672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 algn="l" defTabSz="914400">
              <a:defRPr sz="38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900"/>
              <a:t>S 004</a:t>
            </a:r>
          </a:p>
        </p:txBody>
      </p:sp>
      <p:sp>
        <p:nvSpPr>
          <p:cNvPr id="155" name="S 005"/>
          <p:cNvSpPr txBox="1"/>
          <p:nvPr/>
        </p:nvSpPr>
        <p:spPr>
          <a:xfrm>
            <a:off x="5795988" y="3971183"/>
            <a:ext cx="721672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 algn="l" defTabSz="914400">
              <a:defRPr sz="38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900"/>
              <a:t>S 005</a:t>
            </a:r>
          </a:p>
        </p:txBody>
      </p:sp>
      <p:sp>
        <p:nvSpPr>
          <p:cNvPr id="156" name="S 006"/>
          <p:cNvSpPr txBox="1"/>
          <p:nvPr/>
        </p:nvSpPr>
        <p:spPr>
          <a:xfrm>
            <a:off x="5795988" y="4612344"/>
            <a:ext cx="721672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 algn="l" defTabSz="914400">
              <a:defRPr sz="38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900"/>
              <a:t>S 006</a:t>
            </a:r>
          </a:p>
        </p:txBody>
      </p:sp>
      <p:sp>
        <p:nvSpPr>
          <p:cNvPr id="157" name="S 007"/>
          <p:cNvSpPr txBox="1"/>
          <p:nvPr/>
        </p:nvSpPr>
        <p:spPr>
          <a:xfrm>
            <a:off x="5795988" y="5149389"/>
            <a:ext cx="721672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 algn="l" defTabSz="914400">
              <a:defRPr sz="38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900"/>
              <a:t>S 007</a:t>
            </a:r>
          </a:p>
        </p:txBody>
      </p:sp>
      <p:sp>
        <p:nvSpPr>
          <p:cNvPr id="158" name="S 008"/>
          <p:cNvSpPr txBox="1"/>
          <p:nvPr/>
        </p:nvSpPr>
        <p:spPr>
          <a:xfrm>
            <a:off x="5795988" y="5728943"/>
            <a:ext cx="721672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 algn="l" defTabSz="914400">
              <a:defRPr sz="38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900"/>
              <a:t>S 008</a:t>
            </a:r>
          </a:p>
        </p:txBody>
      </p:sp>
      <p:sp>
        <p:nvSpPr>
          <p:cNvPr id="159" name="Auditory Evoked Field (conventional method)"/>
          <p:cNvSpPr txBox="1"/>
          <p:nvPr/>
        </p:nvSpPr>
        <p:spPr>
          <a:xfrm>
            <a:off x="2064979" y="380796"/>
            <a:ext cx="299735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 algn="l" defTabSz="914400">
              <a:defRPr sz="24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200"/>
              <a:t>Auditory Evoked Field (conventional method)</a:t>
            </a:r>
          </a:p>
        </p:txBody>
      </p:sp>
      <p:sp>
        <p:nvSpPr>
          <p:cNvPr id="160" name="Auditory Evoked Field (IMF5 / 10 Hz)"/>
          <p:cNvSpPr txBox="1"/>
          <p:nvPr/>
        </p:nvSpPr>
        <p:spPr>
          <a:xfrm>
            <a:off x="7612194" y="380796"/>
            <a:ext cx="246311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 algn="l" defTabSz="914400">
              <a:defRPr sz="24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200"/>
              <a:t>Auditory Evoked Field (IMF5 / 10 Hz)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Neural Entrainments (Myers et al., 2019)"/>
          <p:cNvSpPr txBox="1">
            <a:spLocks noGrp="1"/>
          </p:cNvSpPr>
          <p:nvPr>
            <p:ph type="body" idx="4294967295"/>
          </p:nvPr>
        </p:nvSpPr>
        <p:spPr>
          <a:xfrm>
            <a:off x="603250" y="825488"/>
            <a:ext cx="10985500" cy="4128006"/>
          </a:xfrm>
          <a:prstGeom prst="rect">
            <a:avLst/>
          </a:prstGeom>
        </p:spPr>
        <p:txBody>
          <a:bodyPr anchor="t"/>
          <a:lstStyle>
            <a:lvl1pPr marL="609600" indent="-609600" defTabSz="2438338">
              <a:lnSpc>
                <a:spcPct val="90000"/>
              </a:lnSpc>
              <a:spcBef>
                <a:spcPts val="4500"/>
              </a:spcBef>
              <a:buSzPct val="123000"/>
              <a:defRPr sz="4800"/>
            </a:lvl1pPr>
          </a:lstStyle>
          <a:p>
            <a:r>
              <a:t>Neural Entrainments (Myers et al., 2019)</a:t>
            </a:r>
          </a:p>
        </p:txBody>
      </p:sp>
      <p:grpSp>
        <p:nvGrpSpPr>
          <p:cNvPr id="165" name="群組"/>
          <p:cNvGrpSpPr/>
          <p:nvPr/>
        </p:nvGrpSpPr>
        <p:grpSpPr>
          <a:xfrm>
            <a:off x="2540000" y="1790380"/>
            <a:ext cx="7112000" cy="3672495"/>
            <a:chOff x="0" y="0"/>
            <a:chExt cx="14224000" cy="7344988"/>
          </a:xfrm>
        </p:grpSpPr>
        <p:pic>
          <p:nvPicPr>
            <p:cNvPr id="163" name="截圖 2021-09-14 上午12.45.39.png" descr="截圖 2021-09-14 上午12.45.39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4224000" cy="7124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4" name="矩形"/>
            <p:cNvSpPr/>
            <p:nvPr/>
          </p:nvSpPr>
          <p:spPr>
            <a:xfrm>
              <a:off x="42231" y="5836680"/>
              <a:ext cx="9567537" cy="150830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>
                <a:defRPr sz="4200" b="0">
                  <a:solidFill>
                    <a:srgbClr val="DEDEDE"/>
                  </a:solidFill>
                </a:defRPr>
              </a:pPr>
              <a:endParaRPr sz="2100"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(Brodbeck et al., 2021)"/>
          <p:cNvSpPr txBox="1"/>
          <p:nvPr/>
        </p:nvSpPr>
        <p:spPr>
          <a:xfrm>
            <a:off x="9297199" y="6173877"/>
            <a:ext cx="2420534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spcBef>
                <a:spcPts val="1200"/>
              </a:spcBef>
              <a:defRPr sz="4000" b="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sz="2000"/>
              <a:t>(Brodbeck et al., 2021)</a:t>
            </a:r>
          </a:p>
        </p:txBody>
      </p:sp>
      <p:pic>
        <p:nvPicPr>
          <p:cNvPr id="168" name="截圖 2021-12-11 上午1.40.28.png" descr="截圖 2021-12-11 上午1.40.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017" y="521230"/>
            <a:ext cx="10218740" cy="4544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(Brodbeck et al., 2021)"/>
          <p:cNvSpPr txBox="1"/>
          <p:nvPr/>
        </p:nvSpPr>
        <p:spPr>
          <a:xfrm>
            <a:off x="9297199" y="6173877"/>
            <a:ext cx="2420534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spcBef>
                <a:spcPts val="1200"/>
              </a:spcBef>
              <a:defRPr sz="4000" b="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sz="2000"/>
              <a:t>(Brodbeck et al., 2021)</a:t>
            </a:r>
          </a:p>
        </p:txBody>
      </p:sp>
      <p:pic>
        <p:nvPicPr>
          <p:cNvPr id="171" name="截圖 2021-12-11 上午1.41.33.png" descr="截圖 2021-12-11 上午1.41.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1" y="-156646"/>
            <a:ext cx="8965887" cy="68076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截圖 2021-12-11 上午1.44.24.png" descr="截圖 2021-12-11 上午1.44.2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732" y="4675291"/>
            <a:ext cx="5391151" cy="29400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Deconv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Deconvolution</a:t>
            </a:r>
          </a:p>
        </p:txBody>
      </p:sp>
      <p:sp>
        <p:nvSpPr>
          <p:cNvPr id="175" name="(Brodbeck et al., 2021)"/>
          <p:cNvSpPr txBox="1"/>
          <p:nvPr/>
        </p:nvSpPr>
        <p:spPr>
          <a:xfrm>
            <a:off x="9297199" y="6173877"/>
            <a:ext cx="2420534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spcBef>
                <a:spcPts val="1200"/>
              </a:spcBef>
              <a:defRPr sz="4000" b="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sz="2000"/>
              <a:t>(Brodbeck et al., 2021)</a:t>
            </a:r>
          </a:p>
        </p:txBody>
      </p:sp>
      <p:pic>
        <p:nvPicPr>
          <p:cNvPr id="176" name="截圖 2021-12-11 上午1.44.24.png" descr="截圖 2021-12-11 上午1.44.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414" y="1530958"/>
            <a:ext cx="8684158" cy="47358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截圖 2021-12-11 上午1.47.18.png" descr="截圖 2021-12-11 上午1.47.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04" y="1251681"/>
            <a:ext cx="11549985" cy="3191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內容版面配置區 2"/>
          <p:cNvSpPr txBox="1">
            <a:spLocks noGrp="1"/>
          </p:cNvSpPr>
          <p:nvPr>
            <p:ph type="body" idx="1"/>
          </p:nvPr>
        </p:nvSpPr>
        <p:spPr>
          <a:xfrm>
            <a:off x="1981200" y="1775191"/>
            <a:ext cx="8229601" cy="4625610"/>
          </a:xfrm>
          <a:prstGeom prst="rect">
            <a:avLst/>
          </a:prstGeom>
        </p:spPr>
        <p:txBody>
          <a:bodyPr/>
          <a:lstStyle/>
          <a:p>
            <a:pPr marL="630860" lvl="1" indent="-309403">
              <a:spcBef>
                <a:spcPts val="1195"/>
              </a:spcBef>
              <a:buSzPct val="80000"/>
              <a:buChar char="◼"/>
            </a:pPr>
            <a:r>
              <a:rPr lang="en-US" dirty="0"/>
              <a:t>Time domain: ranges of x axis is defined by duration of EEG recording </a:t>
            </a:r>
          </a:p>
          <a:p>
            <a:pPr marL="630860" lvl="1" indent="-309403">
              <a:spcBef>
                <a:spcPts val="1195"/>
              </a:spcBef>
              <a:buSzPct val="80000"/>
              <a:buChar char="◼"/>
            </a:pPr>
            <a:r>
              <a:rPr lang="en-US" dirty="0"/>
              <a:t>Frequency domain: </a:t>
            </a:r>
            <a:r>
              <a:rPr lang="en-US" altLang="zh-TW" dirty="0"/>
              <a:t>ranges of x axis is defined by sampling frequency</a:t>
            </a:r>
            <a:endParaRPr dirty="0"/>
          </a:p>
        </p:txBody>
      </p:sp>
      <p:sp>
        <p:nvSpPr>
          <p:cNvPr id="16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From time domain to frequency domain</a:t>
            </a:r>
            <a:endParaRPr dirty="0"/>
          </a:p>
        </p:txBody>
      </p:sp>
      <p:pic>
        <p:nvPicPr>
          <p:cNvPr id="21" name="螢幕快照 2020-03-12 上午1.56.02.png" descr="螢幕快照 2020-03-12 上午1.56.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809" y="4409615"/>
            <a:ext cx="4129789" cy="2247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螢幕快照 2020-03-12 上午1.55.15.png" descr="螢幕快照 2020-03-12 上午1.55.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5204" y="4266196"/>
            <a:ext cx="3133051" cy="23549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65697781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螢幕快照 2020-03-12 上午2.14.40.png" descr="螢幕快照 2020-03-12 上午2.14.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22" y="1985232"/>
            <a:ext cx="8821356" cy="2191892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Fourier Transform</a:t>
            </a:r>
            <a:endParaRPr dirty="0"/>
          </a:p>
        </p:txBody>
      </p:sp>
      <p:pic>
        <p:nvPicPr>
          <p:cNvPr id="6" name="橢圓形" descr="橢圓形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204074" y="3170364"/>
            <a:ext cx="703402" cy="1085455"/>
          </a:xfrm>
          <a:prstGeom prst="rect">
            <a:avLst/>
          </a:prstGeom>
        </p:spPr>
      </p:pic>
      <p:sp>
        <p:nvSpPr>
          <p:cNvPr id="7" name="summing up the data over all indices or equivalently over the entire time of recording"/>
          <p:cNvSpPr txBox="1"/>
          <p:nvPr/>
        </p:nvSpPr>
        <p:spPr>
          <a:xfrm>
            <a:off x="1524001" y="4440738"/>
            <a:ext cx="3692679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sz="1266" dirty="0"/>
              <a:t>summing up the data over the entire time of recording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Fourier Transform</a:t>
            </a:r>
            <a:endParaRPr dirty="0"/>
          </a:p>
        </p:txBody>
      </p:sp>
      <p:pic>
        <p:nvPicPr>
          <p:cNvPr id="8" name="螢幕快照 2020-03-12 上午2.14.40.png" descr="螢幕快照 2020-03-12 上午2.14.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22" y="1985232"/>
            <a:ext cx="8821356" cy="2191892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橢圓形" descr="橢圓形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81416" y="3103296"/>
            <a:ext cx="1644257" cy="1063280"/>
          </a:xfrm>
          <a:prstGeom prst="rect">
            <a:avLst/>
          </a:prstGeom>
        </p:spPr>
      </p:pic>
      <p:sp>
        <p:nvSpPr>
          <p:cNvPr id="10" name="矩形"/>
          <p:cNvSpPr/>
          <p:nvPr/>
        </p:nvSpPr>
        <p:spPr>
          <a:xfrm>
            <a:off x="2227746" y="3214960"/>
            <a:ext cx="654988" cy="963118"/>
          </a:xfrm>
          <a:prstGeom prst="rect">
            <a:avLst/>
          </a:prstGeom>
          <a:solidFill>
            <a:srgbClr val="FFFFFF">
              <a:alpha val="66745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250"/>
          </a:p>
        </p:txBody>
      </p:sp>
      <p:pic>
        <p:nvPicPr>
          <p:cNvPr id="11" name="螢幕快照 2020-03-12 上午2.21.12.png" descr="螢幕快照 2020-03-12 上午2.21.12.png"/>
          <p:cNvPicPr>
            <a:picLocks noChangeAspect="1"/>
          </p:cNvPicPr>
          <p:nvPr/>
        </p:nvPicPr>
        <p:blipFill>
          <a:blip r:embed="rId4"/>
          <a:srcRect l="36148"/>
          <a:stretch>
            <a:fillRect/>
          </a:stretch>
        </p:blipFill>
        <p:spPr>
          <a:xfrm>
            <a:off x="2102439" y="4940016"/>
            <a:ext cx="3382956" cy="7807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螢幕快照 2020-03-12 上午2.21.29.png" descr="螢幕快照 2020-03-12 上午2.21.29.png"/>
          <p:cNvPicPr>
            <a:picLocks noChangeAspect="1"/>
          </p:cNvPicPr>
          <p:nvPr/>
        </p:nvPicPr>
        <p:blipFill>
          <a:blip r:embed="rId5"/>
          <a:srcRect l="5991"/>
          <a:stretch>
            <a:fillRect/>
          </a:stretch>
        </p:blipFill>
        <p:spPr>
          <a:xfrm>
            <a:off x="4654894" y="3153368"/>
            <a:ext cx="4787371" cy="963118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箭頭"/>
          <p:cNvSpPr/>
          <p:nvPr/>
        </p:nvSpPr>
        <p:spPr>
          <a:xfrm rot="5400000">
            <a:off x="3390837" y="4355829"/>
            <a:ext cx="625414" cy="62541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250"/>
          </a:p>
        </p:txBody>
      </p:sp>
      <p:sp>
        <p:nvSpPr>
          <p:cNvPr id="14" name="(Euler’s formula)"/>
          <p:cNvSpPr txBox="1"/>
          <p:nvPr/>
        </p:nvSpPr>
        <p:spPr>
          <a:xfrm>
            <a:off x="2949577" y="5526126"/>
            <a:ext cx="1164101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(Euler’s formula)</a:t>
            </a:r>
          </a:p>
        </p:txBody>
      </p:sp>
    </p:spTree>
    <p:extLst>
      <p:ext uri="{BB962C8B-B14F-4D97-AF65-F5344CB8AC3E}">
        <p14:creationId xmlns:p14="http://schemas.microsoft.com/office/powerpoint/2010/main" val="1675979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Fourier Transform</a:t>
            </a:r>
            <a:endParaRPr dirty="0"/>
          </a:p>
        </p:txBody>
      </p:sp>
      <p:pic>
        <p:nvPicPr>
          <p:cNvPr id="8" name="螢幕快照 2020-03-12 上午2.14.40.png" descr="螢幕快照 2020-03-12 上午2.14.40.png"/>
          <p:cNvPicPr>
            <a:picLocks noChangeAspect="1"/>
          </p:cNvPicPr>
          <p:nvPr/>
        </p:nvPicPr>
        <p:blipFill rotWithShape="1">
          <a:blip r:embed="rId2"/>
          <a:srcRect b="47360"/>
          <a:stretch/>
        </p:blipFill>
        <p:spPr>
          <a:xfrm>
            <a:off x="1685322" y="1985232"/>
            <a:ext cx="8821356" cy="1153816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矩形"/>
          <p:cNvSpPr/>
          <p:nvPr/>
        </p:nvSpPr>
        <p:spPr>
          <a:xfrm>
            <a:off x="2227746" y="3214960"/>
            <a:ext cx="654988" cy="963118"/>
          </a:xfrm>
          <a:prstGeom prst="rect">
            <a:avLst/>
          </a:prstGeom>
          <a:solidFill>
            <a:srgbClr val="FFFFFF">
              <a:alpha val="66745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250"/>
          </a:p>
        </p:txBody>
      </p:sp>
      <p:pic>
        <p:nvPicPr>
          <p:cNvPr id="16" name="螢幕快照 2020-03-12 上午2.21.29.png" descr="螢幕快照 2020-03-12 上午2.21.29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586480" y="2715714"/>
            <a:ext cx="5289554" cy="1000389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內容版面配置區 2"/>
          <p:cNvSpPr txBox="1">
            <a:spLocks noGrp="1"/>
          </p:cNvSpPr>
          <p:nvPr>
            <p:ph type="body" idx="1"/>
          </p:nvPr>
        </p:nvSpPr>
        <p:spPr>
          <a:xfrm>
            <a:off x="1685322" y="3716104"/>
            <a:ext cx="8849866" cy="185602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83579" indent="0">
              <a:spcBef>
                <a:spcPts val="1195"/>
              </a:spcBef>
              <a:buNone/>
            </a:pPr>
            <a:endParaRPr lang="en-US" sz="1969" dirty="0"/>
          </a:p>
          <a:p>
            <a:pPr>
              <a:spcBef>
                <a:spcPts val="1195"/>
              </a:spcBef>
            </a:pPr>
            <a:r>
              <a:rPr lang="en-US" sz="1969" dirty="0"/>
              <a:t>The second term of this equation is like the first, except we multiply the data </a:t>
            </a:r>
            <a:r>
              <a:rPr lang="en-US" sz="1969" dirty="0" err="1"/>
              <a:t>X</a:t>
            </a:r>
            <a:r>
              <a:rPr lang="en-US" sz="1969" baseline="-25000" dirty="0" err="1"/>
              <a:t>n</a:t>
            </a:r>
            <a:r>
              <a:rPr lang="en-US" sz="1969" dirty="0"/>
              <a:t> by a sine function. </a:t>
            </a:r>
          </a:p>
        </p:txBody>
      </p:sp>
      <p:pic>
        <p:nvPicPr>
          <p:cNvPr id="7" name="橢圓形" descr="橢圓形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388577" y="2683320"/>
            <a:ext cx="2185045" cy="106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495395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dvAuto="0"/>
      <p:bldP spid="17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Fourier Transform</a:t>
            </a:r>
            <a:endParaRPr dirty="0"/>
          </a:p>
        </p:txBody>
      </p:sp>
      <p:sp>
        <p:nvSpPr>
          <p:cNvPr id="10" name="矩形"/>
          <p:cNvSpPr/>
          <p:nvPr/>
        </p:nvSpPr>
        <p:spPr>
          <a:xfrm>
            <a:off x="2227746" y="3214960"/>
            <a:ext cx="654988" cy="963118"/>
          </a:xfrm>
          <a:prstGeom prst="rect">
            <a:avLst/>
          </a:prstGeom>
          <a:solidFill>
            <a:srgbClr val="FFFFFF">
              <a:alpha val="66745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250"/>
          </a:p>
        </p:txBody>
      </p:sp>
      <p:sp>
        <p:nvSpPr>
          <p:cNvPr id="9" name="When the data and sinusoid at frequency fj do not align, the summation in the Fourier transform is small and Xj is a tiny number."/>
          <p:cNvSpPr txBox="1">
            <a:spLocks noGrp="1"/>
          </p:cNvSpPr>
          <p:nvPr>
            <p:ph type="body" idx="1"/>
          </p:nvPr>
        </p:nvSpPr>
        <p:spPr>
          <a:xfrm>
            <a:off x="2333625" y="1824550"/>
            <a:ext cx="7877175" cy="2403429"/>
          </a:xfrm>
          <a:prstGeom prst="rect">
            <a:avLst/>
          </a:prstGeom>
        </p:spPr>
        <p:txBody>
          <a:bodyPr anchor="t"/>
          <a:lstStyle/>
          <a:p>
            <a:r>
              <a:rPr dirty="0"/>
              <a:t>When the data and sinusoid at frequency f</a:t>
            </a:r>
            <a:r>
              <a:rPr baseline="-5999" dirty="0"/>
              <a:t>j</a:t>
            </a:r>
            <a:r>
              <a:rPr dirty="0"/>
              <a:t> </a:t>
            </a:r>
            <a:r>
              <a:rPr b="1" u="sng" dirty="0"/>
              <a:t>do not align</a:t>
            </a:r>
            <a:r>
              <a:rPr dirty="0"/>
              <a:t>, the summation in the Fourier transform is small and X</a:t>
            </a:r>
            <a:r>
              <a:rPr baseline="-5999" dirty="0"/>
              <a:t>j</a:t>
            </a:r>
            <a:r>
              <a:rPr dirty="0"/>
              <a:t> is </a:t>
            </a:r>
            <a:r>
              <a:rPr b="1" u="sng" dirty="0"/>
              <a:t>a tiny number</a:t>
            </a:r>
            <a:r>
              <a:rPr dirty="0"/>
              <a:t>.</a:t>
            </a:r>
          </a:p>
        </p:txBody>
      </p:sp>
      <p:grpSp>
        <p:nvGrpSpPr>
          <p:cNvPr id="12" name="群組"/>
          <p:cNvGrpSpPr/>
          <p:nvPr/>
        </p:nvGrpSpPr>
        <p:grpSpPr>
          <a:xfrm>
            <a:off x="1840103" y="3284068"/>
            <a:ext cx="8591478" cy="1998762"/>
            <a:chOff x="0" y="0"/>
            <a:chExt cx="22910607" cy="5330030"/>
          </a:xfrm>
        </p:grpSpPr>
        <p:pic>
          <p:nvPicPr>
            <p:cNvPr id="13" name="螢幕快照 2020-03-12 上午2.39.38.png" descr="螢幕快照 2020-03-12 上午2.39.38.png"/>
            <p:cNvPicPr>
              <a:picLocks noChangeAspect="1"/>
            </p:cNvPicPr>
            <p:nvPr/>
          </p:nvPicPr>
          <p:blipFill>
            <a:blip r:embed="rId2"/>
            <a:srcRect b="45838"/>
            <a:stretch>
              <a:fillRect/>
            </a:stretch>
          </p:blipFill>
          <p:spPr>
            <a:xfrm>
              <a:off x="0" y="0"/>
              <a:ext cx="11217412" cy="5330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" name="螢幕快照 2020-03-12 上午2.39.38.png" descr="螢幕快照 2020-03-12 上午2.39.38.png"/>
            <p:cNvPicPr>
              <a:picLocks noChangeAspect="1"/>
            </p:cNvPicPr>
            <p:nvPr/>
          </p:nvPicPr>
          <p:blipFill>
            <a:blip r:embed="rId2"/>
            <a:srcRect t="53476"/>
            <a:stretch>
              <a:fillRect/>
            </a:stretch>
          </p:blipFill>
          <p:spPr>
            <a:xfrm>
              <a:off x="11693196" y="375813"/>
              <a:ext cx="11217412" cy="45783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5" name="線條"/>
          <p:cNvSpPr/>
          <p:nvPr/>
        </p:nvSpPr>
        <p:spPr>
          <a:xfrm>
            <a:off x="2768305" y="5576555"/>
            <a:ext cx="736095" cy="1"/>
          </a:xfrm>
          <a:prstGeom prst="line">
            <a:avLst/>
          </a:prstGeom>
          <a:ln w="1016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/>
          </a:p>
        </p:txBody>
      </p:sp>
      <p:sp>
        <p:nvSpPr>
          <p:cNvPr id="18" name="線條"/>
          <p:cNvSpPr/>
          <p:nvPr/>
        </p:nvSpPr>
        <p:spPr>
          <a:xfrm>
            <a:off x="2768305" y="6224968"/>
            <a:ext cx="736095" cy="1"/>
          </a:xfrm>
          <a:prstGeom prst="line">
            <a:avLst/>
          </a:prstGeom>
          <a:ln w="101600">
            <a:solidFill>
              <a:schemeClr val="accent5">
                <a:hueOff val="-82419"/>
                <a:satOff val="-9513"/>
                <a:lumOff val="-16343"/>
              </a:schemeClr>
            </a:solidFill>
            <a:prstDash val="sysDot"/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/>
          </a:p>
        </p:txBody>
      </p:sp>
      <p:sp>
        <p:nvSpPr>
          <p:cNvPr id="19" name="線條"/>
          <p:cNvSpPr/>
          <p:nvPr/>
        </p:nvSpPr>
        <p:spPr>
          <a:xfrm>
            <a:off x="2768305" y="5889330"/>
            <a:ext cx="736095" cy="1"/>
          </a:xfrm>
          <a:prstGeom prst="line">
            <a:avLst/>
          </a:prstGeom>
          <a:ln w="1016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/>
          </a:p>
        </p:txBody>
      </p:sp>
      <p:sp>
        <p:nvSpPr>
          <p:cNvPr id="20" name="Signal (10 Hz)"/>
          <p:cNvSpPr txBox="1"/>
          <p:nvPr/>
        </p:nvSpPr>
        <p:spPr>
          <a:xfrm>
            <a:off x="3638994" y="5488069"/>
            <a:ext cx="670055" cy="176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/>
          </a:lstStyle>
          <a:p>
            <a:r>
              <a:rPr sz="900"/>
              <a:t>Signal (10 Hz)</a:t>
            </a:r>
          </a:p>
        </p:txBody>
      </p:sp>
      <p:sp>
        <p:nvSpPr>
          <p:cNvPr id="21" name="cosine (4 Hz)"/>
          <p:cNvSpPr txBox="1"/>
          <p:nvPr/>
        </p:nvSpPr>
        <p:spPr>
          <a:xfrm>
            <a:off x="3615628" y="5800844"/>
            <a:ext cx="634789" cy="176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/>
          </a:lstStyle>
          <a:p>
            <a:r>
              <a:rPr sz="900"/>
              <a:t>cosine (4 Hz)</a:t>
            </a:r>
          </a:p>
        </p:txBody>
      </p:sp>
      <p:sp>
        <p:nvSpPr>
          <p:cNvPr id="22" name="sine (4 Hz)"/>
          <p:cNvSpPr txBox="1"/>
          <p:nvPr/>
        </p:nvSpPr>
        <p:spPr>
          <a:xfrm>
            <a:off x="3615629" y="6136482"/>
            <a:ext cx="525785" cy="176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/>
          </a:lstStyle>
          <a:p>
            <a:r>
              <a:rPr sz="900"/>
              <a:t>sine (4 Hz)</a:t>
            </a:r>
          </a:p>
        </p:txBody>
      </p:sp>
      <p:sp>
        <p:nvSpPr>
          <p:cNvPr id="23" name="線條"/>
          <p:cNvSpPr/>
          <p:nvPr/>
        </p:nvSpPr>
        <p:spPr>
          <a:xfrm>
            <a:off x="6852629" y="6123411"/>
            <a:ext cx="736095" cy="1"/>
          </a:xfrm>
          <a:prstGeom prst="line">
            <a:avLst/>
          </a:prstGeom>
          <a:ln w="101600">
            <a:solidFill>
              <a:schemeClr val="accent5">
                <a:hueOff val="-82419"/>
                <a:satOff val="-9513"/>
                <a:lumOff val="-16343"/>
              </a:schemeClr>
            </a:solidFill>
            <a:prstDash val="sysDot"/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/>
          </a:p>
        </p:txBody>
      </p:sp>
      <p:sp>
        <p:nvSpPr>
          <p:cNvPr id="24" name="線條"/>
          <p:cNvSpPr/>
          <p:nvPr/>
        </p:nvSpPr>
        <p:spPr>
          <a:xfrm>
            <a:off x="6852629" y="5787772"/>
            <a:ext cx="736095" cy="1"/>
          </a:xfrm>
          <a:prstGeom prst="line">
            <a:avLst/>
          </a:prstGeom>
          <a:ln w="1016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/>
          </a:p>
        </p:txBody>
      </p:sp>
      <p:sp>
        <p:nvSpPr>
          <p:cNvPr id="25" name="Signal (10 Hz) * cosine (4 Hz)"/>
          <p:cNvSpPr txBox="1"/>
          <p:nvPr/>
        </p:nvSpPr>
        <p:spPr>
          <a:xfrm>
            <a:off x="7699952" y="5699287"/>
            <a:ext cx="1375377" cy="176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/>
          </a:lstStyle>
          <a:p>
            <a:r>
              <a:rPr sz="900"/>
              <a:t>Signal (10 Hz) * cosine (4 Hz)</a:t>
            </a:r>
          </a:p>
        </p:txBody>
      </p:sp>
      <p:sp>
        <p:nvSpPr>
          <p:cNvPr id="26" name="Signal (10 Hz) * sine (4 Hz)"/>
          <p:cNvSpPr txBox="1"/>
          <p:nvPr/>
        </p:nvSpPr>
        <p:spPr>
          <a:xfrm>
            <a:off x="7699953" y="6034925"/>
            <a:ext cx="1266372" cy="176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/>
          </a:lstStyle>
          <a:p>
            <a:r>
              <a:rPr sz="900"/>
              <a:t>Signal (10 Hz) * sine (4 Hz)</a:t>
            </a:r>
          </a:p>
        </p:txBody>
      </p:sp>
    </p:spTree>
    <p:extLst>
      <p:ext uri="{BB962C8B-B14F-4D97-AF65-F5344CB8AC3E}">
        <p14:creationId xmlns:p14="http://schemas.microsoft.com/office/powerpoint/2010/main" val="718481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Fourier Transform</a:t>
            </a:r>
            <a:endParaRPr dirty="0"/>
          </a:p>
        </p:txBody>
      </p:sp>
      <p:sp>
        <p:nvSpPr>
          <p:cNvPr id="10" name="矩形"/>
          <p:cNvSpPr/>
          <p:nvPr/>
        </p:nvSpPr>
        <p:spPr>
          <a:xfrm>
            <a:off x="2227746" y="3214960"/>
            <a:ext cx="654988" cy="963118"/>
          </a:xfrm>
          <a:prstGeom prst="rect">
            <a:avLst/>
          </a:prstGeom>
          <a:solidFill>
            <a:srgbClr val="FFFFFF">
              <a:alpha val="66745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250"/>
          </a:p>
        </p:txBody>
      </p:sp>
      <p:sp>
        <p:nvSpPr>
          <p:cNvPr id="9" name="When the data and sinusoid at frequency fj do not align, the summation in the Fourier transform is small and Xj is a tiny number."/>
          <p:cNvSpPr txBox="1">
            <a:spLocks noGrp="1"/>
          </p:cNvSpPr>
          <p:nvPr>
            <p:ph type="body" idx="1"/>
          </p:nvPr>
        </p:nvSpPr>
        <p:spPr>
          <a:xfrm>
            <a:off x="2333625" y="1824550"/>
            <a:ext cx="7877175" cy="2403429"/>
          </a:xfrm>
          <a:prstGeom prst="rect">
            <a:avLst/>
          </a:prstGeom>
        </p:spPr>
        <p:txBody>
          <a:bodyPr anchor="t"/>
          <a:lstStyle/>
          <a:p>
            <a:r>
              <a:rPr lang="en-US" altLang="zh-TW" dirty="0"/>
              <a:t>When the data and sinusoid at frequency </a:t>
            </a:r>
            <a:r>
              <a:rPr lang="en-US" altLang="zh-TW" dirty="0" err="1"/>
              <a:t>f</a:t>
            </a:r>
            <a:r>
              <a:rPr lang="en-US" altLang="zh-TW" baseline="-5999" dirty="0" err="1"/>
              <a:t>j</a:t>
            </a:r>
            <a:r>
              <a:rPr lang="en-US" altLang="zh-TW" dirty="0"/>
              <a:t> </a:t>
            </a:r>
            <a:r>
              <a:rPr lang="en-US" altLang="zh-TW" b="1" u="sng" dirty="0"/>
              <a:t>align</a:t>
            </a:r>
            <a:r>
              <a:rPr lang="en-US" altLang="zh-TW" dirty="0"/>
              <a:t> the summation in the Fourier transform is large and the result </a:t>
            </a:r>
            <a:r>
              <a:rPr lang="en-US" altLang="zh-TW" dirty="0" err="1"/>
              <a:t>X</a:t>
            </a:r>
            <a:r>
              <a:rPr lang="en-US" altLang="zh-TW" baseline="-5999" dirty="0" err="1"/>
              <a:t>j</a:t>
            </a:r>
            <a:r>
              <a:rPr lang="en-US" altLang="zh-TW" dirty="0"/>
              <a:t> is </a:t>
            </a:r>
            <a:r>
              <a:rPr lang="en-US" altLang="zh-TW" b="1" u="sng" dirty="0"/>
              <a:t>a large number</a:t>
            </a:r>
            <a:r>
              <a:rPr lang="en-US" altLang="zh-TW" dirty="0"/>
              <a:t>.</a:t>
            </a:r>
          </a:p>
        </p:txBody>
      </p:sp>
      <p:grpSp>
        <p:nvGrpSpPr>
          <p:cNvPr id="27" name="群組"/>
          <p:cNvGrpSpPr/>
          <p:nvPr/>
        </p:nvGrpSpPr>
        <p:grpSpPr>
          <a:xfrm>
            <a:off x="2227746" y="3640001"/>
            <a:ext cx="7532276" cy="1755418"/>
            <a:chOff x="0" y="0"/>
            <a:chExt cx="20086068" cy="4681111"/>
          </a:xfrm>
        </p:grpSpPr>
        <p:pic>
          <p:nvPicPr>
            <p:cNvPr id="28" name="螢幕快照 2020-03-12 上午2.39.58.png" descr="螢幕快照 2020-03-12 上午2.39.58.png"/>
            <p:cNvPicPr>
              <a:picLocks noChangeAspect="1"/>
            </p:cNvPicPr>
            <p:nvPr/>
          </p:nvPicPr>
          <p:blipFill>
            <a:blip r:embed="rId2"/>
            <a:srcRect b="53432"/>
            <a:stretch>
              <a:fillRect/>
            </a:stretch>
          </p:blipFill>
          <p:spPr>
            <a:xfrm>
              <a:off x="0" y="0"/>
              <a:ext cx="10180456" cy="42610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" name="螢幕快照 2020-03-12 上午2.39.58.png" descr="螢幕快照 2020-03-12 上午2.39.58.png"/>
            <p:cNvPicPr>
              <a:picLocks noChangeAspect="1"/>
            </p:cNvPicPr>
            <p:nvPr/>
          </p:nvPicPr>
          <p:blipFill>
            <a:blip r:embed="rId2"/>
            <a:srcRect t="50870"/>
            <a:stretch>
              <a:fillRect/>
            </a:stretch>
          </p:blipFill>
          <p:spPr>
            <a:xfrm>
              <a:off x="9905613" y="185581"/>
              <a:ext cx="10180456" cy="44955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0" name="線條"/>
          <p:cNvSpPr/>
          <p:nvPr/>
        </p:nvSpPr>
        <p:spPr>
          <a:xfrm>
            <a:off x="2868828" y="5531117"/>
            <a:ext cx="736095" cy="1"/>
          </a:xfrm>
          <a:prstGeom prst="line">
            <a:avLst/>
          </a:prstGeom>
          <a:ln w="1016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/>
          </a:p>
        </p:txBody>
      </p:sp>
      <p:sp>
        <p:nvSpPr>
          <p:cNvPr id="31" name="線條"/>
          <p:cNvSpPr/>
          <p:nvPr/>
        </p:nvSpPr>
        <p:spPr>
          <a:xfrm>
            <a:off x="2868828" y="6179530"/>
            <a:ext cx="736095" cy="1"/>
          </a:xfrm>
          <a:prstGeom prst="line">
            <a:avLst/>
          </a:prstGeom>
          <a:ln w="101600">
            <a:solidFill>
              <a:schemeClr val="accent5">
                <a:hueOff val="-82419"/>
                <a:satOff val="-9513"/>
                <a:lumOff val="-16343"/>
              </a:schemeClr>
            </a:solidFill>
            <a:prstDash val="sysDot"/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/>
          </a:p>
        </p:txBody>
      </p:sp>
      <p:sp>
        <p:nvSpPr>
          <p:cNvPr id="32" name="線條"/>
          <p:cNvSpPr/>
          <p:nvPr/>
        </p:nvSpPr>
        <p:spPr>
          <a:xfrm>
            <a:off x="2868828" y="5843891"/>
            <a:ext cx="736095" cy="1"/>
          </a:xfrm>
          <a:prstGeom prst="line">
            <a:avLst/>
          </a:prstGeom>
          <a:ln w="1016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/>
          </a:p>
        </p:txBody>
      </p:sp>
      <p:sp>
        <p:nvSpPr>
          <p:cNvPr id="33" name="Signal (10 Hz)"/>
          <p:cNvSpPr txBox="1"/>
          <p:nvPr/>
        </p:nvSpPr>
        <p:spPr>
          <a:xfrm>
            <a:off x="3739515" y="5442631"/>
            <a:ext cx="670055" cy="176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/>
          </a:lstStyle>
          <a:p>
            <a:r>
              <a:rPr sz="900"/>
              <a:t>Signal (10 Hz)</a:t>
            </a:r>
          </a:p>
        </p:txBody>
      </p:sp>
      <p:sp>
        <p:nvSpPr>
          <p:cNvPr id="34" name="cosine (10 Hz)"/>
          <p:cNvSpPr txBox="1"/>
          <p:nvPr/>
        </p:nvSpPr>
        <p:spPr>
          <a:xfrm>
            <a:off x="3716150" y="5755405"/>
            <a:ext cx="692497" cy="176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/>
          </a:lstStyle>
          <a:p>
            <a:r>
              <a:rPr sz="900"/>
              <a:t>cosine (10 Hz)</a:t>
            </a:r>
          </a:p>
        </p:txBody>
      </p:sp>
      <p:sp>
        <p:nvSpPr>
          <p:cNvPr id="35" name="sine (10 Hz)"/>
          <p:cNvSpPr txBox="1"/>
          <p:nvPr/>
        </p:nvSpPr>
        <p:spPr>
          <a:xfrm>
            <a:off x="3716151" y="6091043"/>
            <a:ext cx="583493" cy="176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/>
          </a:lstStyle>
          <a:p>
            <a:r>
              <a:rPr sz="900"/>
              <a:t>sine (10 Hz)</a:t>
            </a:r>
          </a:p>
        </p:txBody>
      </p:sp>
      <p:sp>
        <p:nvSpPr>
          <p:cNvPr id="36" name="線條"/>
          <p:cNvSpPr/>
          <p:nvPr/>
        </p:nvSpPr>
        <p:spPr>
          <a:xfrm>
            <a:off x="6461727" y="5928790"/>
            <a:ext cx="736095" cy="1"/>
          </a:xfrm>
          <a:prstGeom prst="line">
            <a:avLst/>
          </a:prstGeom>
          <a:ln w="101600">
            <a:solidFill>
              <a:schemeClr val="accent5">
                <a:hueOff val="-82419"/>
                <a:satOff val="-9513"/>
                <a:lumOff val="-16343"/>
              </a:schemeClr>
            </a:solidFill>
            <a:prstDash val="sysDot"/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/>
          </a:p>
        </p:txBody>
      </p:sp>
      <p:sp>
        <p:nvSpPr>
          <p:cNvPr id="37" name="線條"/>
          <p:cNvSpPr/>
          <p:nvPr/>
        </p:nvSpPr>
        <p:spPr>
          <a:xfrm>
            <a:off x="6461727" y="5593151"/>
            <a:ext cx="736095" cy="1"/>
          </a:xfrm>
          <a:prstGeom prst="line">
            <a:avLst/>
          </a:prstGeom>
          <a:ln w="1016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/>
          </a:p>
        </p:txBody>
      </p:sp>
      <p:sp>
        <p:nvSpPr>
          <p:cNvPr id="38" name="Signal (10 Hz) * cosine (10 Hz)"/>
          <p:cNvSpPr txBox="1"/>
          <p:nvPr/>
        </p:nvSpPr>
        <p:spPr>
          <a:xfrm>
            <a:off x="7309050" y="5504666"/>
            <a:ext cx="1433085" cy="176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/>
          </a:lstStyle>
          <a:p>
            <a:r>
              <a:rPr sz="900"/>
              <a:t>Signal (10 Hz) * cosine (10 Hz)</a:t>
            </a:r>
          </a:p>
        </p:txBody>
      </p:sp>
      <p:sp>
        <p:nvSpPr>
          <p:cNvPr id="39" name="Signal (10 Hz) * sine (10 Hz)"/>
          <p:cNvSpPr txBox="1"/>
          <p:nvPr/>
        </p:nvSpPr>
        <p:spPr>
          <a:xfrm>
            <a:off x="7309050" y="5840304"/>
            <a:ext cx="1324080" cy="176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/>
          </a:lstStyle>
          <a:p>
            <a:r>
              <a:rPr sz="900"/>
              <a:t>Signal (10 Hz) * sine (10 Hz)</a:t>
            </a:r>
          </a:p>
        </p:txBody>
      </p:sp>
    </p:spTree>
    <p:extLst>
      <p:ext uri="{BB962C8B-B14F-4D97-AF65-F5344CB8AC3E}">
        <p14:creationId xmlns:p14="http://schemas.microsoft.com/office/powerpoint/2010/main" val="314336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</TotalTime>
  <Words>1322</Words>
  <Application>Microsoft Macintosh PowerPoint</Application>
  <PresentationFormat>寬螢幕</PresentationFormat>
  <Paragraphs>244</Paragraphs>
  <Slides>37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5" baseType="lpstr">
      <vt:lpstr>Arial</vt:lpstr>
      <vt:lpstr>Calibri</vt:lpstr>
      <vt:lpstr>Calibri Light</vt:lpstr>
      <vt:lpstr>Rockwell</vt:lpstr>
      <vt:lpstr>Tahoma</vt:lpstr>
      <vt:lpstr>Times New Roman</vt:lpstr>
      <vt:lpstr>Times Roman</vt:lpstr>
      <vt:lpstr>Office 佈景主題</vt:lpstr>
      <vt:lpstr>HHT and TRF in EEG/MEG studies</vt:lpstr>
      <vt:lpstr>PowerPoint 簡報</vt:lpstr>
      <vt:lpstr>Time domain</vt:lpstr>
      <vt:lpstr>From time domain to frequency domain</vt:lpstr>
      <vt:lpstr>Fourier Transform</vt:lpstr>
      <vt:lpstr>Fourier Transform</vt:lpstr>
      <vt:lpstr>Fourier Transform</vt:lpstr>
      <vt:lpstr>Fourier Transform</vt:lpstr>
      <vt:lpstr>Fourier Transform</vt:lpstr>
      <vt:lpstr>PowerPoint 簡報</vt:lpstr>
      <vt:lpstr>Duffing Type Wave Data: x = cos(wt+0.3 sin2wt)</vt:lpstr>
      <vt:lpstr>PowerPoint 簡報</vt:lpstr>
      <vt:lpstr>PowerPoint 簡報</vt:lpstr>
      <vt:lpstr>Single-trial based HHT analysis</vt:lpstr>
      <vt:lpstr>PowerPoint 簡報</vt:lpstr>
      <vt:lpstr>Applications of HHT</vt:lpstr>
      <vt:lpstr>PowerPoint 簡報</vt:lpstr>
      <vt:lpstr>Lexical tone MMN: from newborns to adults</vt:lpstr>
      <vt:lpstr>PowerPoint 簡報</vt:lpstr>
      <vt:lpstr>Limitation of measuring MMN</vt:lpstr>
      <vt:lpstr>PowerPoint 簡報</vt:lpstr>
      <vt:lpstr>Effect Size of ERPs and IMFs</vt:lpstr>
      <vt:lpstr>PowerPoint 簡報</vt:lpstr>
      <vt:lpstr>Analytic methods of EEG study</vt:lpstr>
      <vt:lpstr>Analytic methods of EEG study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Deconvolution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使用者</dc:creator>
  <cp:lastModifiedBy>Microsoft Office User</cp:lastModifiedBy>
  <cp:revision>20</cp:revision>
  <cp:lastPrinted>2016-11-23T04:44:33Z</cp:lastPrinted>
  <dcterms:created xsi:type="dcterms:W3CDTF">2016-11-23T04:07:57Z</dcterms:created>
  <dcterms:modified xsi:type="dcterms:W3CDTF">2021-12-11T01:13:06Z</dcterms:modified>
</cp:coreProperties>
</file>